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56" r:id="rId2"/>
    <p:sldId id="374" r:id="rId3"/>
    <p:sldId id="263" r:id="rId4"/>
    <p:sldId id="258" r:id="rId5"/>
    <p:sldId id="307" r:id="rId6"/>
    <p:sldId id="345" r:id="rId7"/>
    <p:sldId id="380" r:id="rId8"/>
    <p:sldId id="391" r:id="rId9"/>
    <p:sldId id="274" r:id="rId10"/>
    <p:sldId id="305" r:id="rId11"/>
    <p:sldId id="306" r:id="rId12"/>
    <p:sldId id="392" r:id="rId13"/>
    <p:sldId id="376" r:id="rId14"/>
    <p:sldId id="279" r:id="rId15"/>
    <p:sldId id="348" r:id="rId16"/>
    <p:sldId id="349" r:id="rId17"/>
    <p:sldId id="373" r:id="rId18"/>
    <p:sldId id="461" r:id="rId19"/>
    <p:sldId id="350" r:id="rId20"/>
    <p:sldId id="393" r:id="rId21"/>
    <p:sldId id="351" r:id="rId22"/>
    <p:sldId id="394" r:id="rId23"/>
    <p:sldId id="395" r:id="rId24"/>
    <p:sldId id="390" r:id="rId25"/>
    <p:sldId id="311" r:id="rId26"/>
    <p:sldId id="284" r:id="rId27"/>
    <p:sldId id="313" r:id="rId28"/>
    <p:sldId id="328" r:id="rId29"/>
    <p:sldId id="329" r:id="rId30"/>
    <p:sldId id="354" r:id="rId31"/>
    <p:sldId id="285" r:id="rId32"/>
    <p:sldId id="355" r:id="rId33"/>
    <p:sldId id="396" r:id="rId34"/>
    <p:sldId id="403" r:id="rId35"/>
    <p:sldId id="401" r:id="rId36"/>
    <p:sldId id="361" r:id="rId37"/>
    <p:sldId id="363" r:id="rId38"/>
    <p:sldId id="457" r:id="rId39"/>
    <p:sldId id="404" r:id="rId40"/>
    <p:sldId id="400" r:id="rId41"/>
    <p:sldId id="439" r:id="rId42"/>
    <p:sldId id="448" r:id="rId43"/>
    <p:sldId id="449" r:id="rId44"/>
    <p:sldId id="450" r:id="rId45"/>
    <p:sldId id="399" r:id="rId46"/>
    <p:sldId id="446" r:id="rId47"/>
    <p:sldId id="458" r:id="rId48"/>
    <p:sldId id="447" r:id="rId49"/>
    <p:sldId id="440" r:id="rId50"/>
    <p:sldId id="441" r:id="rId51"/>
    <p:sldId id="442" r:id="rId52"/>
    <p:sldId id="443" r:id="rId53"/>
    <p:sldId id="444" r:id="rId54"/>
    <p:sldId id="451" r:id="rId55"/>
    <p:sldId id="452" r:id="rId56"/>
    <p:sldId id="453" r:id="rId57"/>
    <p:sldId id="454" r:id="rId58"/>
    <p:sldId id="455" r:id="rId59"/>
    <p:sldId id="456"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44"/>
    <p:restoredTop sz="89178"/>
  </p:normalViewPr>
  <p:slideViewPr>
    <p:cSldViewPr snapToGrid="0">
      <p:cViewPr varScale="1">
        <p:scale>
          <a:sx n="113" d="100"/>
          <a:sy n="113" d="100"/>
        </p:scale>
        <p:origin x="520" y="168"/>
      </p:cViewPr>
      <p:guideLst/>
    </p:cSldViewPr>
  </p:slideViewPr>
  <p:outlineViewPr>
    <p:cViewPr>
      <p:scale>
        <a:sx n="33" d="100"/>
        <a:sy n="33" d="100"/>
      </p:scale>
      <p:origin x="0" y="-24"/>
    </p:cViewPr>
  </p:outlineViewPr>
  <p:notesTextViewPr>
    <p:cViewPr>
      <p:scale>
        <a:sx n="1" d="1"/>
        <a:sy n="1" d="1"/>
      </p:scale>
      <p:origin x="0" y="0"/>
    </p:cViewPr>
  </p:notesTextViewPr>
  <p:sorterViewPr>
    <p:cViewPr>
      <p:scale>
        <a:sx n="132" d="100"/>
        <a:sy n="132" d="100"/>
      </p:scale>
      <p:origin x="0" y="0"/>
    </p:cViewPr>
  </p:sorterViewPr>
  <p:notesViewPr>
    <p:cSldViewPr snapToGrid="0">
      <p:cViewPr varScale="1">
        <p:scale>
          <a:sx n="120" d="100"/>
          <a:sy n="120" d="100"/>
        </p:scale>
        <p:origin x="4264"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35AA733B-8D96-5540-B754-B2DE0E14370F}" type="datetimeFigureOut">
              <a:rPr lang="en-US" smtClean="0"/>
              <a:t>8/10/26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C758BE-E03A-7D49-85E0-7B875B5E76B9}" type="slidenum">
              <a:rPr lang="en-US" smtClean="0"/>
              <a:t>‹#›</a:t>
            </a:fld>
            <a:endParaRPr lang="en-US"/>
          </a:p>
        </p:txBody>
      </p:sp>
    </p:spTree>
    <p:extLst>
      <p:ext uri="{BB962C8B-B14F-4D97-AF65-F5344CB8AC3E}">
        <p14:creationId xmlns:p14="http://schemas.microsoft.com/office/powerpoint/2010/main" val="3882156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1</a:t>
            </a:fld>
            <a:endParaRPr lang="en-US"/>
          </a:p>
        </p:txBody>
      </p:sp>
    </p:spTree>
    <p:extLst>
      <p:ext uri="{BB962C8B-B14F-4D97-AF65-F5344CB8AC3E}">
        <p14:creationId xmlns:p14="http://schemas.microsoft.com/office/powerpoint/2010/main" val="3232320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Salicylate by mouth induces major GI upset, indigestion heartburn, nausea etc.</a:t>
            </a:r>
          </a:p>
          <a:p>
            <a:r>
              <a:rPr lang="en-US" dirty="0"/>
              <a:t>Salicylate is available today only in creams and lotions. </a:t>
            </a:r>
          </a:p>
          <a:p>
            <a:r>
              <a:rPr lang="en-US" dirty="0"/>
              <a:t>Salicylate derivatives like these were developed to reduce the problems </a:t>
            </a:r>
          </a:p>
          <a:p>
            <a:r>
              <a:rPr lang="en-US" dirty="0"/>
              <a:t>        when taken by mouth. </a:t>
            </a:r>
          </a:p>
          <a:p>
            <a:r>
              <a:rPr lang="en-US" dirty="0"/>
              <a:t>The need to reduce the pain and inflammation of rheumatism drove the need for oral systemic dosing.</a:t>
            </a:r>
          </a:p>
          <a:p>
            <a:r>
              <a:rPr lang="en-US" dirty="0"/>
              <a:t>They helped but did not eliminate the toxicity problems. </a:t>
            </a:r>
          </a:p>
        </p:txBody>
      </p:sp>
      <p:sp>
        <p:nvSpPr>
          <p:cNvPr id="4" name="Slide Number Placeholder 3"/>
          <p:cNvSpPr>
            <a:spLocks noGrp="1"/>
          </p:cNvSpPr>
          <p:nvPr>
            <p:ph type="sldNum" sz="quarter" idx="5"/>
          </p:nvPr>
        </p:nvSpPr>
        <p:spPr/>
        <p:txBody>
          <a:bodyPr/>
          <a:lstStyle/>
          <a:p>
            <a:fld id="{B7C758BE-E03A-7D49-85E0-7B875B5E76B9}" type="slidenum">
              <a:rPr lang="en-US" smtClean="0"/>
              <a:t>10</a:t>
            </a:fld>
            <a:endParaRPr lang="en-US"/>
          </a:p>
        </p:txBody>
      </p:sp>
    </p:spTree>
    <p:extLst>
      <p:ext uri="{BB962C8B-B14F-4D97-AF65-F5344CB8AC3E}">
        <p14:creationId xmlns:p14="http://schemas.microsoft.com/office/powerpoint/2010/main" val="3695930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Bayer Pharmaceutical Company invented the safest form of salicylate in 1897, acetyl salicylate. </a:t>
            </a:r>
          </a:p>
          <a:p>
            <a:endParaRPr lang="en-US" dirty="0"/>
          </a:p>
          <a:p>
            <a:r>
              <a:rPr lang="en-US" dirty="0"/>
              <a:t>It made-up the trademark name Aspirin, from "a" from acetyl, the chemical added to make salicylate safer and "</a:t>
            </a:r>
            <a:r>
              <a:rPr lang="en-US" dirty="0" err="1"/>
              <a:t>spir</a:t>
            </a:r>
            <a:r>
              <a:rPr lang="en-US" dirty="0"/>
              <a:t>" from  Spirea alba, the meadowsweet plant which produces salicin. </a:t>
            </a:r>
          </a:p>
          <a:p>
            <a:endParaRPr lang="en-US" dirty="0"/>
          </a:p>
          <a:p>
            <a:r>
              <a:rPr lang="en-US" dirty="0"/>
              <a:t>Squibb did not sell Aspirin tablets during the period of the medicine case only the Aspirin powder which drug store pharmacists and other drug companies pressed into pills.</a:t>
            </a:r>
          </a:p>
          <a:p>
            <a:r>
              <a:rPr lang="en-US" dirty="0"/>
              <a:t>By 1913 Aspirin had entered Jack London’s literature.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11</a:t>
            </a:fld>
            <a:endParaRPr lang="en-US"/>
          </a:p>
        </p:txBody>
      </p:sp>
    </p:spTree>
    <p:extLst>
      <p:ext uri="{BB962C8B-B14F-4D97-AF65-F5344CB8AC3E}">
        <p14:creationId xmlns:p14="http://schemas.microsoft.com/office/powerpoint/2010/main" val="2953733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Charmian and Nakata (Jack London's valet) all contracted malaria while in the Solomon Islands in 1908.</a:t>
            </a:r>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12</a:t>
            </a:fld>
            <a:endParaRPr lang="en-US"/>
          </a:p>
        </p:txBody>
      </p:sp>
    </p:spTree>
    <p:extLst>
      <p:ext uri="{BB962C8B-B14F-4D97-AF65-F5344CB8AC3E}">
        <p14:creationId xmlns:p14="http://schemas.microsoft.com/office/powerpoint/2010/main" val="4113055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Handbook was owned by Jack London, HL 332736.</a:t>
            </a:r>
          </a:p>
          <a:p>
            <a:endParaRPr lang="en-US" dirty="0"/>
          </a:p>
          <a:p>
            <a:r>
              <a:rPr lang="en-US" dirty="0"/>
              <a:t>Jack London marked a paragraph describing the treatment of malaria with quinine. </a:t>
            </a:r>
          </a:p>
        </p:txBody>
      </p:sp>
      <p:sp>
        <p:nvSpPr>
          <p:cNvPr id="4" name="Slide Number Placeholder 3"/>
          <p:cNvSpPr>
            <a:spLocks noGrp="1"/>
          </p:cNvSpPr>
          <p:nvPr>
            <p:ph type="sldNum" sz="quarter" idx="5"/>
          </p:nvPr>
        </p:nvSpPr>
        <p:spPr/>
        <p:txBody>
          <a:bodyPr/>
          <a:lstStyle/>
          <a:p>
            <a:fld id="{B7C758BE-E03A-7D49-85E0-7B875B5E76B9}" type="slidenum">
              <a:rPr lang="en-US" smtClean="0"/>
              <a:t>13</a:t>
            </a:fld>
            <a:endParaRPr lang="en-US"/>
          </a:p>
        </p:txBody>
      </p:sp>
    </p:spTree>
    <p:extLst>
      <p:ext uri="{BB962C8B-B14F-4D97-AF65-F5344CB8AC3E}">
        <p14:creationId xmlns:p14="http://schemas.microsoft.com/office/powerpoint/2010/main" val="37866547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bark of the Peruvian </a:t>
            </a:r>
            <a:r>
              <a:rPr lang="en-US" dirty="0" err="1"/>
              <a:t>Cinchinoa</a:t>
            </a:r>
            <a:r>
              <a:rPr lang="en-US" dirty="0"/>
              <a:t> tree, "the fever tree" contains the antipyretic, quinine.  </a:t>
            </a:r>
          </a:p>
          <a:p>
            <a:endParaRPr lang="en-US" dirty="0"/>
          </a:p>
          <a:p>
            <a:r>
              <a:rPr lang="en-US" dirty="0"/>
              <a:t>Spanish conquistadors took the bark back to Europe in 1630, and it was found to cure malaria caused by the Plasmodium parasite.</a:t>
            </a:r>
          </a:p>
          <a:p>
            <a:endParaRPr lang="en-US" dirty="0"/>
          </a:p>
          <a:p>
            <a:r>
              <a:rPr lang="en-US" dirty="0"/>
              <a:t>By the time of the 1909-1910 medicine case, quinine was being added to a wide variety of medications.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14</a:t>
            </a:fld>
            <a:endParaRPr lang="en-US"/>
          </a:p>
        </p:txBody>
      </p:sp>
    </p:spTree>
    <p:extLst>
      <p:ext uri="{BB962C8B-B14F-4D97-AF65-F5344CB8AC3E}">
        <p14:creationId xmlns:p14="http://schemas.microsoft.com/office/powerpoint/2010/main" val="402323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Quinine is good for anything. </a:t>
            </a:r>
          </a:p>
          <a:p>
            <a:endParaRPr lang="en-US" dirty="0"/>
          </a:p>
          <a:p>
            <a:r>
              <a:rPr lang="en-US" dirty="0"/>
              <a:t>The ad below in the slide is for Laxative Bromo Quinine. </a:t>
            </a:r>
          </a:p>
          <a:p>
            <a:endParaRPr lang="en-US" dirty="0"/>
          </a:p>
          <a:p>
            <a:r>
              <a:rPr lang="en-US" dirty="0" err="1"/>
              <a:t>McGurry</a:t>
            </a:r>
            <a:r>
              <a:rPr lang="en-US" dirty="0"/>
              <a:t> was a fictional trading post and settlement that represented civilization and safety.  </a:t>
            </a:r>
          </a:p>
        </p:txBody>
      </p:sp>
      <p:sp>
        <p:nvSpPr>
          <p:cNvPr id="4" name="Slide Number Placeholder 3"/>
          <p:cNvSpPr>
            <a:spLocks noGrp="1"/>
          </p:cNvSpPr>
          <p:nvPr>
            <p:ph type="sldNum" sz="quarter" idx="5"/>
          </p:nvPr>
        </p:nvSpPr>
        <p:spPr/>
        <p:txBody>
          <a:bodyPr/>
          <a:lstStyle/>
          <a:p>
            <a:fld id="{B7C758BE-E03A-7D49-85E0-7B875B5E76B9}" type="slidenum">
              <a:rPr lang="en-US" smtClean="0"/>
              <a:t>15</a:t>
            </a:fld>
            <a:endParaRPr lang="en-US"/>
          </a:p>
        </p:txBody>
      </p:sp>
    </p:spTree>
    <p:extLst>
      <p:ext uri="{BB962C8B-B14F-4D97-AF65-F5344CB8AC3E}">
        <p14:creationId xmlns:p14="http://schemas.microsoft.com/office/powerpoint/2010/main" val="8392614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16</a:t>
            </a:fld>
            <a:endParaRPr lang="en-US"/>
          </a:p>
        </p:txBody>
      </p:sp>
    </p:spTree>
    <p:extLst>
      <p:ext uri="{BB962C8B-B14F-4D97-AF65-F5344CB8AC3E}">
        <p14:creationId xmlns:p14="http://schemas.microsoft.com/office/powerpoint/2010/main" val="197517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took aim in 1908 at homeopathy. </a:t>
            </a:r>
          </a:p>
          <a:p>
            <a:endParaRPr lang="en-US" dirty="0"/>
          </a:p>
          <a:p>
            <a:r>
              <a:rPr lang="en-US" dirty="0"/>
              <a:t>An example of his rejection of a medical treatment that did not follow scientific principals.</a:t>
            </a:r>
          </a:p>
          <a:p>
            <a:endParaRPr lang="en-US" dirty="0"/>
          </a:p>
          <a:p>
            <a:r>
              <a:rPr lang="en-US" dirty="0"/>
              <a:t>In homeopathy the dose of quinine used to treat malaria was zero. The cure was achieved because the water that was used to dilute the quinine level down to zero retained an "imprint" of the quinine on the water molecules.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17</a:t>
            </a:fld>
            <a:endParaRPr lang="en-US"/>
          </a:p>
        </p:txBody>
      </p:sp>
    </p:spTree>
    <p:extLst>
      <p:ext uri="{BB962C8B-B14F-4D97-AF65-F5344CB8AC3E}">
        <p14:creationId xmlns:p14="http://schemas.microsoft.com/office/powerpoint/2010/main" val="4149122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18</a:t>
            </a:fld>
            <a:endParaRPr lang="en-US"/>
          </a:p>
        </p:txBody>
      </p:sp>
    </p:spTree>
    <p:extLst>
      <p:ext uri="{BB962C8B-B14F-4D97-AF65-F5344CB8AC3E}">
        <p14:creationId xmlns:p14="http://schemas.microsoft.com/office/powerpoint/2010/main" val="31463689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accurately described "Cinchonism" due to an overdose of quinine. </a:t>
            </a:r>
          </a:p>
          <a:p>
            <a:endParaRPr lang="en-US" dirty="0"/>
          </a:p>
          <a:p>
            <a:r>
              <a:rPr lang="en-US" dirty="0"/>
              <a:t>Sheldon took 30 grains of quinine 		=  1950 mg</a:t>
            </a:r>
          </a:p>
          <a:p>
            <a:r>
              <a:rPr lang="en-US" dirty="0"/>
              <a:t>Three times higher dose that was is safe.</a:t>
            </a:r>
          </a:p>
          <a:p>
            <a:endParaRPr lang="en-US" dirty="0"/>
          </a:p>
          <a:p>
            <a:r>
              <a:rPr lang="en-US" dirty="0"/>
              <a:t>The usual adult therapeutic  dose   		=  640 mg</a:t>
            </a:r>
          </a:p>
          <a:p>
            <a:endParaRPr lang="en-US" dirty="0"/>
          </a:p>
          <a:p>
            <a:r>
              <a:rPr lang="en-US" dirty="0"/>
              <a:t>Katzung 2024, "tinnitus, headache, nausea, diarrhea, flushing and visual disturbances." p 976.  </a:t>
            </a:r>
          </a:p>
        </p:txBody>
      </p:sp>
      <p:sp>
        <p:nvSpPr>
          <p:cNvPr id="4" name="Slide Number Placeholder 3"/>
          <p:cNvSpPr>
            <a:spLocks noGrp="1"/>
          </p:cNvSpPr>
          <p:nvPr>
            <p:ph type="sldNum" sz="quarter" idx="5"/>
          </p:nvPr>
        </p:nvSpPr>
        <p:spPr/>
        <p:txBody>
          <a:bodyPr/>
          <a:lstStyle/>
          <a:p>
            <a:fld id="{B7C758BE-E03A-7D49-85E0-7B875B5E76B9}" type="slidenum">
              <a:rPr lang="en-US" smtClean="0"/>
              <a:t>19</a:t>
            </a:fld>
            <a:endParaRPr lang="en-US"/>
          </a:p>
        </p:txBody>
      </p:sp>
    </p:spTree>
    <p:extLst>
      <p:ext uri="{BB962C8B-B14F-4D97-AF65-F5344CB8AC3E}">
        <p14:creationId xmlns:p14="http://schemas.microsoft.com/office/powerpoint/2010/main" val="117716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visit to the Museum, a 1909 medicine case is a snapshot of drug therapy a hundred or more years ago. Also, something  about Jack London's medical conditions and drug use. Five articles published on Jack London so far thanks to my partner Susan and to the CA Park Service. </a:t>
            </a:r>
          </a:p>
          <a:p>
            <a:endParaRPr lang="en-US" dirty="0"/>
          </a:p>
          <a:p>
            <a:r>
              <a:rPr lang="en-US" dirty="0"/>
              <a:t>Drugs in the medicine case on display here in the Museum  that Jack London used in his life and literature will be discussed. </a:t>
            </a:r>
          </a:p>
          <a:p>
            <a:endParaRPr lang="en-US" dirty="0"/>
          </a:p>
          <a:p>
            <a:r>
              <a:rPr lang="en-US" dirty="0"/>
              <a:t>salicylate (Aspirin) for his rheumatism</a:t>
            </a:r>
          </a:p>
          <a:p>
            <a:r>
              <a:rPr lang="en-US" dirty="0"/>
              <a:t>quinine (for malaria)</a:t>
            </a:r>
          </a:p>
          <a:p>
            <a:r>
              <a:rPr lang="en-US" dirty="0"/>
              <a:t>opium  (for pain and diarrhea)</a:t>
            </a:r>
          </a:p>
          <a:p>
            <a:r>
              <a:rPr lang="en-US" dirty="0"/>
              <a:t>an antimicrobial for bacterial infections</a:t>
            </a:r>
          </a:p>
          <a:p>
            <a:r>
              <a:rPr lang="en-US" dirty="0"/>
              <a:t>Heroin (for cough suppression because of his bronchitis)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2</a:t>
            </a:fld>
            <a:endParaRPr lang="en-US"/>
          </a:p>
        </p:txBody>
      </p:sp>
    </p:spTree>
    <p:extLst>
      <p:ext uri="{BB962C8B-B14F-4D97-AF65-F5344CB8AC3E}">
        <p14:creationId xmlns:p14="http://schemas.microsoft.com/office/powerpoint/2010/main" val="4130618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Illustrated magazine publication vs final book publication. </a:t>
            </a:r>
          </a:p>
          <a:p>
            <a:r>
              <a:rPr lang="en-US" dirty="0"/>
              <a:t>Death was due to sudden massive fluid loss and dehydration.</a:t>
            </a:r>
          </a:p>
          <a:p>
            <a:endParaRPr lang="en-US" dirty="0"/>
          </a:p>
          <a:p>
            <a:r>
              <a:rPr lang="en-US" dirty="0"/>
              <a:t>Dysentery-due to bacteria or single celled parasites.</a:t>
            </a:r>
          </a:p>
          <a:p>
            <a:r>
              <a:rPr lang="en-US" dirty="0"/>
              <a:t>	Bacillary dysentery. . .Shigella bacteria</a:t>
            </a:r>
          </a:p>
          <a:p>
            <a:r>
              <a:rPr lang="en-US" dirty="0"/>
              <a:t>	Amoebic dysentery. .Entamoeba </a:t>
            </a:r>
          </a:p>
          <a:p>
            <a:r>
              <a:rPr lang="en-US" dirty="0"/>
              <a:t>	Both cause bloody diarrhea</a:t>
            </a:r>
          </a:p>
          <a:p>
            <a:endParaRPr lang="en-US" dirty="0"/>
          </a:p>
          <a:p>
            <a:r>
              <a:rPr lang="en-US" dirty="0"/>
              <a:t>Cholera-due to Vibrio cholerae bacteria, </a:t>
            </a:r>
          </a:p>
          <a:p>
            <a:r>
              <a:rPr lang="en-US" dirty="0"/>
              <a:t>	massive  loss of water with diarrhea, no blood.</a:t>
            </a:r>
          </a:p>
          <a:p>
            <a:endParaRPr lang="en-US" dirty="0"/>
          </a:p>
          <a:p>
            <a:r>
              <a:rPr lang="en-US" dirty="0"/>
              <a:t>Both require antibiotics, fluid replacement,</a:t>
            </a:r>
          </a:p>
          <a:p>
            <a:r>
              <a:rPr lang="en-US" dirty="0"/>
              <a:t>Both caused by fecal contaminated water and/or food. </a:t>
            </a:r>
          </a:p>
          <a:p>
            <a:r>
              <a:rPr lang="en-US" dirty="0"/>
              <a:t>2000+ today in US have dysentery from  Cyclospora, a single celled parasite found on fecal contaminated  lettuce served at Taco Bells.</a:t>
            </a:r>
          </a:p>
          <a:p>
            <a:endParaRPr lang="en-US" dirty="0"/>
          </a:p>
          <a:p>
            <a:r>
              <a:rPr lang="en-US" dirty="0"/>
              <a:t>Treat with Bactrim (trimethoprim-sulfamethoxazole) not invented until 1938. In 1914, use opium. </a:t>
            </a:r>
          </a:p>
          <a:p>
            <a:endParaRPr lang="en-US" dirty="0"/>
          </a:p>
          <a:p>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20</a:t>
            </a:fld>
            <a:endParaRPr lang="en-US"/>
          </a:p>
        </p:txBody>
      </p:sp>
    </p:spTree>
    <p:extLst>
      <p:ext uri="{BB962C8B-B14F-4D97-AF65-F5344CB8AC3E}">
        <p14:creationId xmlns:p14="http://schemas.microsoft.com/office/powerpoint/2010/main" val="24326438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Asiatic cholera was the cholera due to the bacterium Vibrio cholera.</a:t>
            </a:r>
          </a:p>
          <a:p>
            <a:endParaRPr lang="en-US" dirty="0"/>
          </a:p>
          <a:p>
            <a:r>
              <a:rPr lang="en-US" dirty="0"/>
              <a:t>The severe dehydration caused by massive diarrhea often caused death within hours or days in children and some adults. </a:t>
            </a:r>
          </a:p>
          <a:p>
            <a:endParaRPr lang="en-US" dirty="0"/>
          </a:p>
          <a:p>
            <a:r>
              <a:rPr lang="en-US" dirty="0"/>
              <a:t>This dystopian novella was inspired by Poe's The Masque of the Red Death published in 1842. </a:t>
            </a:r>
          </a:p>
        </p:txBody>
      </p:sp>
      <p:sp>
        <p:nvSpPr>
          <p:cNvPr id="4" name="Slide Number Placeholder 3"/>
          <p:cNvSpPr>
            <a:spLocks noGrp="1"/>
          </p:cNvSpPr>
          <p:nvPr>
            <p:ph type="sldNum" sz="quarter" idx="5"/>
          </p:nvPr>
        </p:nvSpPr>
        <p:spPr/>
        <p:txBody>
          <a:bodyPr/>
          <a:lstStyle/>
          <a:p>
            <a:fld id="{B7C758BE-E03A-7D49-85E0-7B875B5E76B9}" type="slidenum">
              <a:rPr lang="en-US" smtClean="0"/>
              <a:t>21</a:t>
            </a:fld>
            <a:endParaRPr lang="en-US"/>
          </a:p>
        </p:txBody>
      </p:sp>
    </p:spTree>
    <p:extLst>
      <p:ext uri="{BB962C8B-B14F-4D97-AF65-F5344CB8AC3E}">
        <p14:creationId xmlns:p14="http://schemas.microsoft.com/office/powerpoint/2010/main" val="3460792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was on assignment for Collier's Magazine to report on the Mexican-American war in 1914. He wrote six articles for Collier's. </a:t>
            </a:r>
          </a:p>
          <a:p>
            <a:endParaRPr lang="en-US" dirty="0"/>
          </a:p>
          <a:p>
            <a:r>
              <a:rPr lang="en-US" dirty="0"/>
              <a:t>Bacillary dysentery was diarrhea caused often by Shigella bacteria found in fecal contaminated water and food products. </a:t>
            </a:r>
          </a:p>
          <a:p>
            <a:endParaRPr lang="en-US" dirty="0"/>
          </a:p>
          <a:p>
            <a:r>
              <a:rPr lang="en-US" dirty="0"/>
              <a:t>Treatment includes fluid replacement and use of antibiotics </a:t>
            </a:r>
            <a:r>
              <a:rPr lang="en-US" dirty="0" err="1"/>
              <a:t>cirprofloxacin</a:t>
            </a:r>
            <a:r>
              <a:rPr lang="en-US" dirty="0"/>
              <a:t> (FDA approved 1987) or azithromycin (FDA approved in 1991). </a:t>
            </a:r>
          </a:p>
          <a:p>
            <a:endParaRPr lang="en-US" dirty="0"/>
          </a:p>
          <a:p>
            <a:r>
              <a:rPr lang="en-US" dirty="0"/>
              <a:t>In 1914 use opium. </a:t>
            </a:r>
          </a:p>
          <a:p>
            <a:endParaRPr lang="en-US" dirty="0"/>
          </a:p>
          <a:p>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22</a:t>
            </a:fld>
            <a:endParaRPr lang="en-US"/>
          </a:p>
        </p:txBody>
      </p:sp>
    </p:spTree>
    <p:extLst>
      <p:ext uri="{BB962C8B-B14F-4D97-AF65-F5344CB8AC3E}">
        <p14:creationId xmlns:p14="http://schemas.microsoft.com/office/powerpoint/2010/main" val="2696540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opioids reduce pain, stop diarrhea etc.   </a:t>
            </a:r>
          </a:p>
          <a:p>
            <a:endParaRPr lang="en-US" dirty="0"/>
          </a:p>
          <a:p>
            <a:r>
              <a:rPr lang="en-US" dirty="0"/>
              <a:t>The Home Medical Library was a six-volume set of medical books written and edited by Kenelm Winslow, MD.  </a:t>
            </a:r>
          </a:p>
        </p:txBody>
      </p:sp>
      <p:sp>
        <p:nvSpPr>
          <p:cNvPr id="4" name="Slide Number Placeholder 3"/>
          <p:cNvSpPr>
            <a:spLocks noGrp="1"/>
          </p:cNvSpPr>
          <p:nvPr>
            <p:ph type="sldNum" sz="quarter" idx="5"/>
          </p:nvPr>
        </p:nvSpPr>
        <p:spPr/>
        <p:txBody>
          <a:bodyPr/>
          <a:lstStyle/>
          <a:p>
            <a:fld id="{B7C758BE-E03A-7D49-85E0-7B875B5E76B9}" type="slidenum">
              <a:rPr lang="en-US" smtClean="0"/>
              <a:t>23</a:t>
            </a:fld>
            <a:endParaRPr lang="en-US"/>
          </a:p>
        </p:txBody>
      </p:sp>
    </p:spTree>
    <p:extLst>
      <p:ext uri="{BB962C8B-B14F-4D97-AF65-F5344CB8AC3E}">
        <p14:creationId xmlns:p14="http://schemas.microsoft.com/office/powerpoint/2010/main" val="2264462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5FF32-7D4F-557F-36CB-6193BBFE7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90FBF-28A6-147A-C0A2-4ACB1B56C3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06A5D-A2C1-CDED-880E-BF7001674B0B}"/>
              </a:ext>
            </a:extLst>
          </p:cNvPr>
          <p:cNvSpPr>
            <a:spLocks noGrp="1"/>
          </p:cNvSpPr>
          <p:nvPr>
            <p:ph type="body" idx="1"/>
          </p:nvPr>
        </p:nvSpPr>
        <p:spPr/>
        <p:txBody>
          <a:bodyPr/>
          <a:lstStyle/>
          <a:p>
            <a:r>
              <a:rPr lang="en-US" dirty="0"/>
              <a:t>The latex collected from the poppyseed capsule is dried and pressed into a brick. A piece broken off and chewed,  smoked in a pipe, dropped into ethanol or a beer are all simply ways of getting morphine and methyl morphine (codeine) into the body.  </a:t>
            </a:r>
          </a:p>
          <a:p>
            <a:endParaRPr lang="en-US" dirty="0"/>
          </a:p>
          <a:p>
            <a:r>
              <a:rPr lang="en-US" dirty="0"/>
              <a:t>The above dates are the dates morphine and codeine were isolated from the poppy plant latex. </a:t>
            </a:r>
          </a:p>
          <a:p>
            <a:endParaRPr lang="en-US" dirty="0"/>
          </a:p>
        </p:txBody>
      </p:sp>
      <p:sp>
        <p:nvSpPr>
          <p:cNvPr id="4" name="Slide Number Placeholder 3">
            <a:extLst>
              <a:ext uri="{FF2B5EF4-FFF2-40B4-BE49-F238E27FC236}">
                <a16:creationId xmlns:a16="http://schemas.microsoft.com/office/drawing/2014/main" id="{48EB70D6-A6D8-8D5A-2AC1-B7D70D283F99}"/>
              </a:ext>
            </a:extLst>
          </p:cNvPr>
          <p:cNvSpPr>
            <a:spLocks noGrp="1"/>
          </p:cNvSpPr>
          <p:nvPr>
            <p:ph type="sldNum" sz="quarter" idx="5"/>
          </p:nvPr>
        </p:nvSpPr>
        <p:spPr/>
        <p:txBody>
          <a:bodyPr/>
          <a:lstStyle/>
          <a:p>
            <a:fld id="{B7C758BE-E03A-7D49-85E0-7B875B5E76B9}" type="slidenum">
              <a:rPr lang="en-US" smtClean="0"/>
              <a:t>24</a:t>
            </a:fld>
            <a:endParaRPr lang="en-US"/>
          </a:p>
        </p:txBody>
      </p:sp>
    </p:spTree>
    <p:extLst>
      <p:ext uri="{BB962C8B-B14F-4D97-AF65-F5344CB8AC3E}">
        <p14:creationId xmlns:p14="http://schemas.microsoft.com/office/powerpoint/2010/main" val="37735811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Sun Cholera tablets were equal parts of opium, capsicum, camphor, and peppermint. </a:t>
            </a:r>
          </a:p>
          <a:p>
            <a:endParaRPr lang="en-US" dirty="0"/>
          </a:p>
          <a:p>
            <a:endParaRPr lang="en-US" dirty="0"/>
          </a:p>
          <a:p>
            <a:endParaRPr lang="en-US" dirty="0"/>
          </a:p>
          <a:p>
            <a:r>
              <a:rPr lang="en-US" dirty="0"/>
              <a:t>In NY City in 1849 there were 5071 deaths from cholera, due to  a bacterial infection from the bacterium Vibrio cholerae.</a:t>
            </a:r>
          </a:p>
          <a:p>
            <a:endParaRPr lang="en-US" dirty="0"/>
          </a:p>
          <a:p>
            <a:r>
              <a:rPr lang="en-US" dirty="0"/>
              <a:t>In 1849 G. W. Busteed a pharmacist in NY City published in the NY Sun newspaper a formula for Sun Cholera Tablets. The paper republished the formula over 1000 times between 1849 and 1898.</a:t>
            </a:r>
          </a:p>
          <a:p>
            <a:endParaRPr lang="en-US" dirty="0"/>
          </a:p>
          <a:p>
            <a:r>
              <a:rPr lang="en-US" dirty="0"/>
              <a:t>The formula in the SF Chronicle in 1906. </a:t>
            </a:r>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25</a:t>
            </a:fld>
            <a:endParaRPr lang="en-US"/>
          </a:p>
        </p:txBody>
      </p:sp>
    </p:spTree>
    <p:extLst>
      <p:ext uri="{BB962C8B-B14F-4D97-AF65-F5344CB8AC3E}">
        <p14:creationId xmlns:p14="http://schemas.microsoft.com/office/powerpoint/2010/main" val="26997850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most of Jack London's lifetime opium, morphine and codeine were legal, did not require a prescription and were available over the counter. </a:t>
            </a:r>
          </a:p>
          <a:p>
            <a:endParaRPr lang="en-US" dirty="0"/>
          </a:p>
          <a:p>
            <a:r>
              <a:rPr lang="en-US" dirty="0"/>
              <a:t>Laudanum was the dried opium powder (latex) dissolved in ethanol.</a:t>
            </a:r>
          </a:p>
          <a:p>
            <a:endParaRPr lang="en-US" dirty="0"/>
          </a:p>
          <a:p>
            <a:r>
              <a:rPr lang="en-US" dirty="0"/>
              <a:t>Paregoric was "less" opium dissolved in ethanol  and safer for children. </a:t>
            </a:r>
          </a:p>
          <a:p>
            <a:endParaRPr lang="en-US" dirty="0"/>
          </a:p>
          <a:p>
            <a:r>
              <a:rPr lang="en-US" dirty="0"/>
              <a:t>Opium use in the first few years of the 20th century was considered like taking aspirin today (Jack London died in 1916).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26</a:t>
            </a:fld>
            <a:endParaRPr lang="en-US"/>
          </a:p>
        </p:txBody>
      </p:sp>
    </p:spTree>
    <p:extLst>
      <p:ext uri="{BB962C8B-B14F-4D97-AF65-F5344CB8AC3E}">
        <p14:creationId xmlns:p14="http://schemas.microsoft.com/office/powerpoint/2010/main" val="211568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acetate also called sugar of lead because it is sweat tasting. </a:t>
            </a:r>
          </a:p>
          <a:p>
            <a:endParaRPr lang="en-US" dirty="0"/>
          </a:p>
          <a:p>
            <a:r>
              <a:rPr lang="en-US" dirty="0"/>
              <a:t>Used in Roman times to sweeten wine and some foods. </a:t>
            </a:r>
          </a:p>
          <a:p>
            <a:endParaRPr lang="en-US" dirty="0"/>
          </a:p>
          <a:p>
            <a:r>
              <a:rPr lang="en-US" dirty="0"/>
              <a:t> Lead acetate like opium is a potent astringent which helps stop diarrhea.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27</a:t>
            </a:fld>
            <a:endParaRPr lang="en-US"/>
          </a:p>
        </p:txBody>
      </p:sp>
    </p:spTree>
    <p:extLst>
      <p:ext uri="{BB962C8B-B14F-4D97-AF65-F5344CB8AC3E}">
        <p14:creationId xmlns:p14="http://schemas.microsoft.com/office/powerpoint/2010/main" val="18331572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William S. Porter was Jack London's personal physician from 1913. He was also a life-long friend of Jack and Charmian's. </a:t>
            </a:r>
          </a:p>
          <a:p>
            <a:endParaRPr lang="en-US" dirty="0"/>
          </a:p>
          <a:p>
            <a:r>
              <a:rPr lang="en-US" dirty="0"/>
              <a:t>The Harrison Narcotics Acts was signed by Congress in 1914.It required a prescription for all opioid products. The act did not become enforced until March 1, 1915. </a:t>
            </a:r>
          </a:p>
          <a:p>
            <a:endParaRPr lang="en-US" dirty="0"/>
          </a:p>
          <a:p>
            <a:endParaRPr lang="en-US" dirty="0"/>
          </a:p>
          <a:p>
            <a:r>
              <a:rPr lang="en-US" dirty="0"/>
              <a:t>By by March 1, 1915, in the US, opium, morphine, codeine now required a written prescription and all physicians had to be registered and keep records on how much dispensed and to whom.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28</a:t>
            </a:fld>
            <a:endParaRPr lang="en-US"/>
          </a:p>
        </p:txBody>
      </p:sp>
    </p:spTree>
    <p:extLst>
      <p:ext uri="{BB962C8B-B14F-4D97-AF65-F5344CB8AC3E}">
        <p14:creationId xmlns:p14="http://schemas.microsoft.com/office/powerpoint/2010/main" val="17897511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letter from Bowman Pharmacy in Oakland on Oct 18, 1915 informing Jack London that the prescription for 12 opium capsules were filled. </a:t>
            </a:r>
          </a:p>
          <a:p>
            <a:endParaRPr lang="en-US" dirty="0"/>
          </a:p>
          <a:p>
            <a:r>
              <a:rPr lang="en-US" dirty="0"/>
              <a:t>He now needed, they told him, that he required  a prescription for the 38 more tablets he asked for.</a:t>
            </a:r>
          </a:p>
          <a:p>
            <a:endParaRPr lang="en-US" dirty="0"/>
          </a:p>
          <a:p>
            <a:r>
              <a:rPr lang="en-US" dirty="0"/>
              <a:t>The SF Chronicle article from Nov 12, 1915, warns pharmacists to not dispense opioids without a written prescription.</a:t>
            </a:r>
          </a:p>
          <a:p>
            <a:endParaRPr lang="en-US" dirty="0"/>
          </a:p>
          <a:p>
            <a:r>
              <a:rPr lang="en-US" dirty="0"/>
              <a:t>Bowman Pharmacy was used for years by Jack London and his family.  The pharmacy was on Broadway, a short trolley car ride from Jack London's Oakland home on 27th St. </a:t>
            </a:r>
          </a:p>
        </p:txBody>
      </p:sp>
      <p:sp>
        <p:nvSpPr>
          <p:cNvPr id="4" name="Slide Number Placeholder 3"/>
          <p:cNvSpPr>
            <a:spLocks noGrp="1"/>
          </p:cNvSpPr>
          <p:nvPr>
            <p:ph type="sldNum" sz="quarter" idx="5"/>
          </p:nvPr>
        </p:nvSpPr>
        <p:spPr/>
        <p:txBody>
          <a:bodyPr/>
          <a:lstStyle/>
          <a:p>
            <a:fld id="{B7C758BE-E03A-7D49-85E0-7B875B5E76B9}" type="slidenum">
              <a:rPr lang="en-US" smtClean="0"/>
              <a:t>29</a:t>
            </a:fld>
            <a:endParaRPr lang="en-US"/>
          </a:p>
        </p:txBody>
      </p:sp>
    </p:spTree>
    <p:extLst>
      <p:ext uri="{BB962C8B-B14F-4D97-AF65-F5344CB8AC3E}">
        <p14:creationId xmlns:p14="http://schemas.microsoft.com/office/powerpoint/2010/main" val="153734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Sole leather medicine case with 22 glass vials, caps with Squibb</a:t>
            </a:r>
          </a:p>
          <a:p>
            <a:endParaRPr lang="en-US" dirty="0"/>
          </a:p>
          <a:p>
            <a:r>
              <a:rPr lang="en-US" dirty="0"/>
              <a:t>All with compressed tablets or capsules</a:t>
            </a:r>
          </a:p>
          <a:p>
            <a:endParaRPr lang="en-US" dirty="0"/>
          </a:p>
          <a:p>
            <a:r>
              <a:rPr lang="en-US" dirty="0"/>
              <a:t>Internal evidence  dates it from 1909-1910.</a:t>
            </a:r>
          </a:p>
          <a:p>
            <a:endParaRPr lang="en-US" dirty="0"/>
          </a:p>
          <a:p>
            <a:r>
              <a:rPr lang="en-US" dirty="0"/>
              <a:t>Irving Shepard (1900-1975) son of Eliza London Shepard (1866-1939) </a:t>
            </a:r>
          </a:p>
          <a:p>
            <a:r>
              <a:rPr lang="en-US" dirty="0"/>
              <a:t>       executor, donate &gt; 80 personal items of Jack London's to the </a:t>
            </a:r>
          </a:p>
          <a:p>
            <a:r>
              <a:rPr lang="en-US" dirty="0"/>
              <a:t>       Sate of California in August 1958.</a:t>
            </a:r>
          </a:p>
          <a:p>
            <a:endParaRPr lang="en-US" dirty="0"/>
          </a:p>
          <a:p>
            <a:r>
              <a:rPr lang="en-US" dirty="0"/>
              <a:t>The medicine case was assigned number 241-2-50  </a:t>
            </a:r>
          </a:p>
        </p:txBody>
      </p:sp>
      <p:sp>
        <p:nvSpPr>
          <p:cNvPr id="4" name="Slide Number Placeholder 3"/>
          <p:cNvSpPr>
            <a:spLocks noGrp="1"/>
          </p:cNvSpPr>
          <p:nvPr>
            <p:ph type="sldNum" sz="quarter" idx="5"/>
          </p:nvPr>
        </p:nvSpPr>
        <p:spPr/>
        <p:txBody>
          <a:bodyPr/>
          <a:lstStyle/>
          <a:p>
            <a:fld id="{B7C758BE-E03A-7D49-85E0-7B875B5E76B9}" type="slidenum">
              <a:rPr lang="en-US" smtClean="0"/>
              <a:t>3</a:t>
            </a:fld>
            <a:endParaRPr lang="en-US"/>
          </a:p>
        </p:txBody>
      </p:sp>
    </p:spTree>
    <p:extLst>
      <p:ext uri="{BB962C8B-B14F-4D97-AF65-F5344CB8AC3E}">
        <p14:creationId xmlns:p14="http://schemas.microsoft.com/office/powerpoint/2010/main" val="24635565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central motif of this short story is that the actions of Lee Barton were caused by his ingestion of opium.</a:t>
            </a:r>
          </a:p>
          <a:p>
            <a:r>
              <a:rPr lang="en-US" dirty="0"/>
              <a:t>He ingested in one night 520 mg opium, 10% is morphine which is 52 mg ingested, today 30 mg is a typical maximum oral dose of morphine.</a:t>
            </a:r>
          </a:p>
          <a:p>
            <a:endParaRPr lang="en-US" dirty="0"/>
          </a:p>
          <a:p>
            <a:r>
              <a:rPr lang="en-US" dirty="0"/>
              <a:t>He faked drowning with his wife when they were both in the deep Kanaka surf. He wanted to deal with the perceived infidelity of his wife. </a:t>
            </a:r>
          </a:p>
          <a:p>
            <a:r>
              <a:rPr lang="en-US" dirty="0"/>
              <a:t>He developed a severe cramp and the two of them almost drowned. She saved his life. </a:t>
            </a:r>
          </a:p>
          <a:p>
            <a:endParaRPr lang="en-US" dirty="0"/>
          </a:p>
          <a:p>
            <a:r>
              <a:rPr lang="en-US" dirty="0"/>
              <a:t>The use of opium ingestion to justify the characters actions were used by many others</a:t>
            </a:r>
          </a:p>
          <a:p>
            <a:r>
              <a:rPr lang="en-US" dirty="0"/>
              <a:t>Wilkie Collins	The Moonstone (1868) </a:t>
            </a:r>
          </a:p>
          <a:p>
            <a:r>
              <a:rPr lang="en-US" dirty="0"/>
              <a:t>Charles Dickens	The Mystery of Edwin Drood (1870) </a:t>
            </a:r>
          </a:p>
        </p:txBody>
      </p:sp>
      <p:sp>
        <p:nvSpPr>
          <p:cNvPr id="4" name="Slide Number Placeholder 3"/>
          <p:cNvSpPr>
            <a:spLocks noGrp="1"/>
          </p:cNvSpPr>
          <p:nvPr>
            <p:ph type="sldNum" sz="quarter" idx="5"/>
          </p:nvPr>
        </p:nvSpPr>
        <p:spPr/>
        <p:txBody>
          <a:bodyPr/>
          <a:lstStyle/>
          <a:p>
            <a:fld id="{B7C758BE-E03A-7D49-85E0-7B875B5E76B9}" type="slidenum">
              <a:rPr lang="en-US" smtClean="0"/>
              <a:t>30</a:t>
            </a:fld>
            <a:endParaRPr lang="en-US"/>
          </a:p>
        </p:txBody>
      </p:sp>
    </p:spTree>
    <p:extLst>
      <p:ext uri="{BB962C8B-B14F-4D97-AF65-F5344CB8AC3E}">
        <p14:creationId xmlns:p14="http://schemas.microsoft.com/office/powerpoint/2010/main" val="2121334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syrup used for teething babies was a mixture of ethanol and morphine sold over the counter from 1865 to 1906.</a:t>
            </a:r>
          </a:p>
          <a:p>
            <a:endParaRPr lang="en-US" dirty="0"/>
          </a:p>
          <a:p>
            <a:r>
              <a:rPr lang="en-US" dirty="0"/>
              <a:t>The years 1865 to 1906 are considered to be the Patent Medicine era in American medical history. </a:t>
            </a:r>
          </a:p>
          <a:p>
            <a:endParaRPr lang="en-US" dirty="0"/>
          </a:p>
          <a:p>
            <a:r>
              <a:rPr lang="en-US" dirty="0"/>
              <a:t>These drugs were not patented, instead it was the bottle or box that had a design patent. </a:t>
            </a:r>
          </a:p>
          <a:p>
            <a:endParaRPr lang="en-US" dirty="0"/>
          </a:p>
          <a:p>
            <a:r>
              <a:rPr lang="en-US" dirty="0"/>
              <a:t>The deception occurred because there was no requirement to disclose the contents of any medicine, any bottle of juice or can or box of food</a:t>
            </a:r>
          </a:p>
          <a:p>
            <a:endParaRPr lang="en-US" dirty="0"/>
          </a:p>
          <a:p>
            <a:r>
              <a:rPr lang="en-US" dirty="0"/>
              <a:t> A can of "tuna fish" might contain 10% tuna and 90% shark meat, all beef hot dogs might be 75% horse meat etc.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31</a:t>
            </a:fld>
            <a:endParaRPr lang="en-US"/>
          </a:p>
        </p:txBody>
      </p:sp>
    </p:spTree>
    <p:extLst>
      <p:ext uri="{BB962C8B-B14F-4D97-AF65-F5344CB8AC3E}">
        <p14:creationId xmlns:p14="http://schemas.microsoft.com/office/powerpoint/2010/main" val="1048469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fought against patent medicines, In his novel, The Iron Heel written between August and December 1906 he wrote about Patent Medicines. </a:t>
            </a:r>
          </a:p>
          <a:p>
            <a:endParaRPr lang="en-US" dirty="0"/>
          </a:p>
          <a:p>
            <a:r>
              <a:rPr lang="en-US" dirty="0"/>
              <a:t>In June1906 the FDA legislation was signed into law.  The only regulation that they were required to enforce was Truth in Labeling. </a:t>
            </a:r>
          </a:p>
          <a:p>
            <a:endParaRPr lang="en-US" dirty="0"/>
          </a:p>
          <a:p>
            <a:r>
              <a:rPr lang="en-US" dirty="0"/>
              <a:t>Soon, Mrs. Winslow's Soothing Syrup must now be labeled </a:t>
            </a:r>
          </a:p>
          <a:p>
            <a:r>
              <a:rPr lang="en-US" dirty="0"/>
              <a:t>"Mrs. Winslow's  Soothing Syrup contains morphine and ethanol."</a:t>
            </a:r>
          </a:p>
          <a:p>
            <a:endParaRPr lang="en-US" dirty="0"/>
          </a:p>
          <a:p>
            <a:r>
              <a:rPr lang="en-US" dirty="0"/>
              <a:t>Will mothers buy that?</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32</a:t>
            </a:fld>
            <a:endParaRPr lang="en-US"/>
          </a:p>
        </p:txBody>
      </p:sp>
    </p:spTree>
    <p:extLst>
      <p:ext uri="{BB962C8B-B14F-4D97-AF65-F5344CB8AC3E}">
        <p14:creationId xmlns:p14="http://schemas.microsoft.com/office/powerpoint/2010/main" val="34817961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People of the Abyss non-fiction reporting on life in the East end of London was first serialized in the progressive, socialist magazine Willshire's.</a:t>
            </a:r>
          </a:p>
          <a:p>
            <a:endParaRPr lang="en-US" dirty="0"/>
          </a:p>
          <a:p>
            <a:r>
              <a:rPr lang="en-US" dirty="0"/>
              <a:t>diphtheria		Corynebacterium</a:t>
            </a:r>
          </a:p>
          <a:p>
            <a:r>
              <a:rPr lang="en-US" dirty="0"/>
              <a:t>croup		cough, parainfluenza virus</a:t>
            </a:r>
          </a:p>
          <a:p>
            <a:r>
              <a:rPr lang="en-US" dirty="0"/>
              <a:t>typhoid		Salmonella typhi</a:t>
            </a:r>
          </a:p>
          <a:p>
            <a:r>
              <a:rPr lang="en-US" dirty="0"/>
              <a:t>erysipelas		Strep infection of the skin</a:t>
            </a:r>
          </a:p>
          <a:p>
            <a:r>
              <a:rPr lang="en-US" dirty="0"/>
              <a:t>blood poisoning 	Bacterial sepsis</a:t>
            </a:r>
          </a:p>
          <a:p>
            <a:r>
              <a:rPr lang="en-US" dirty="0"/>
              <a:t>bronchitis		viral, cold and flu or physical (smoke etc.)</a:t>
            </a:r>
          </a:p>
          <a:p>
            <a:r>
              <a:rPr lang="en-US" dirty="0"/>
              <a:t>pneumonia		bacterial, virus or fungal</a:t>
            </a:r>
          </a:p>
          <a:p>
            <a:r>
              <a:rPr lang="en-US" dirty="0"/>
              <a:t>consumption	pulmonary TB </a:t>
            </a:r>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33</a:t>
            </a:fld>
            <a:endParaRPr lang="en-US"/>
          </a:p>
        </p:txBody>
      </p:sp>
    </p:spTree>
    <p:extLst>
      <p:ext uri="{BB962C8B-B14F-4D97-AF65-F5344CB8AC3E}">
        <p14:creationId xmlns:p14="http://schemas.microsoft.com/office/powerpoint/2010/main" val="3614838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Pasteur and Koch are considered the major founders of the Germ Theory of disease developed by them in the late 19th Century and debated, tested and argued over in the first few decades of the 20th century.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34</a:t>
            </a:fld>
            <a:endParaRPr lang="en-US"/>
          </a:p>
        </p:txBody>
      </p:sp>
    </p:spTree>
    <p:extLst>
      <p:ext uri="{BB962C8B-B14F-4D97-AF65-F5344CB8AC3E}">
        <p14:creationId xmlns:p14="http://schemas.microsoft.com/office/powerpoint/2010/main" val="30067156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could something that you could not see cause a human to fall sick and possibly die? </a:t>
            </a:r>
          </a:p>
          <a:p>
            <a:endParaRPr lang="en-US" dirty="0"/>
          </a:p>
          <a:p>
            <a:r>
              <a:rPr lang="en-US" dirty="0"/>
              <a:t>Malaria comes from the Italian "mal aria" or bad air. </a:t>
            </a:r>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35</a:t>
            </a:fld>
            <a:endParaRPr lang="en-US"/>
          </a:p>
        </p:txBody>
      </p:sp>
    </p:spTree>
    <p:extLst>
      <p:ext uri="{BB962C8B-B14F-4D97-AF65-F5344CB8AC3E}">
        <p14:creationId xmlns:p14="http://schemas.microsoft.com/office/powerpoint/2010/main" val="20099299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organism that caused leprosy was included in many of his writings.</a:t>
            </a:r>
          </a:p>
          <a:p>
            <a:r>
              <a:rPr lang="en-US" dirty="0"/>
              <a:t>Chapter 7 in The Cruise of the Snarl is all about leprosy (Hansen's Disease)</a:t>
            </a:r>
          </a:p>
          <a:p>
            <a:endParaRPr lang="en-US" dirty="0"/>
          </a:p>
          <a:p>
            <a:r>
              <a:rPr lang="en-US" dirty="0"/>
              <a:t>The organism that causes leprosy was discovered in 1873, Mycobacterium leprae Hansen.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36</a:t>
            </a:fld>
            <a:endParaRPr lang="en-US"/>
          </a:p>
        </p:txBody>
      </p:sp>
    </p:spTree>
    <p:extLst>
      <p:ext uri="{BB962C8B-B14F-4D97-AF65-F5344CB8AC3E}">
        <p14:creationId xmlns:p14="http://schemas.microsoft.com/office/powerpoint/2010/main" val="1165541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principal  of Darwinian  Natural Section described as an element in The Unparalleled Invasion in 1907. </a:t>
            </a:r>
          </a:p>
          <a:p>
            <a:endParaRPr lang="en-US" dirty="0"/>
          </a:p>
          <a:p>
            <a:r>
              <a:rPr lang="en-US" dirty="0"/>
              <a:t>This story was an early description of germ warfare delivered from planes.</a:t>
            </a:r>
          </a:p>
          <a:p>
            <a:endParaRPr lang="en-US" dirty="0"/>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37</a:t>
            </a:fld>
            <a:endParaRPr lang="en-US"/>
          </a:p>
        </p:txBody>
      </p:sp>
    </p:spTree>
    <p:extLst>
      <p:ext uri="{BB962C8B-B14F-4D97-AF65-F5344CB8AC3E}">
        <p14:creationId xmlns:p14="http://schemas.microsoft.com/office/powerpoint/2010/main" val="3726842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owned the Conn book which was  a basic microbiology text that covered the Germ Theory of disease. </a:t>
            </a:r>
          </a:p>
          <a:p>
            <a:endParaRPr lang="en-US" dirty="0"/>
          </a:p>
          <a:p>
            <a:r>
              <a:rPr lang="en-US" dirty="0"/>
              <a:t>Combating disease organisms was limited in 1904 to mercury-based drugs.   </a:t>
            </a:r>
          </a:p>
        </p:txBody>
      </p:sp>
      <p:sp>
        <p:nvSpPr>
          <p:cNvPr id="4" name="Slide Number Placeholder 3"/>
          <p:cNvSpPr>
            <a:spLocks noGrp="1"/>
          </p:cNvSpPr>
          <p:nvPr>
            <p:ph type="sldNum" sz="quarter" idx="5"/>
          </p:nvPr>
        </p:nvSpPr>
        <p:spPr/>
        <p:txBody>
          <a:bodyPr/>
          <a:lstStyle/>
          <a:p>
            <a:fld id="{B7C758BE-E03A-7D49-85E0-7B875B5E76B9}" type="slidenum">
              <a:rPr lang="en-US" smtClean="0"/>
              <a:t>38</a:t>
            </a:fld>
            <a:endParaRPr lang="en-US"/>
          </a:p>
        </p:txBody>
      </p:sp>
    </p:spTree>
    <p:extLst>
      <p:ext uri="{BB962C8B-B14F-4D97-AF65-F5344CB8AC3E}">
        <p14:creationId xmlns:p14="http://schemas.microsoft.com/office/powerpoint/2010/main" val="12391118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described his skin infection called yaws caused by the bacterium  Treponema pallidum </a:t>
            </a:r>
            <a:r>
              <a:rPr lang="en-US" dirty="0" err="1"/>
              <a:t>pertenue</a:t>
            </a:r>
            <a:r>
              <a:rPr lang="en-US" dirty="0"/>
              <a:t>. </a:t>
            </a:r>
          </a:p>
          <a:p>
            <a:r>
              <a:rPr lang="en-US" dirty="0"/>
              <a:t>Today cured by a single oral dose of azithromycin, FDA approved in 1991. </a:t>
            </a:r>
          </a:p>
          <a:p>
            <a:endParaRPr lang="en-US" dirty="0"/>
          </a:p>
          <a:p>
            <a:r>
              <a:rPr lang="en-US" dirty="0"/>
              <a:t>Corrosive sublimate (mercuric chloride) was one of many mercury-based chemicals which when dissolved in water could be used as a topical wash to treat a skin infection. </a:t>
            </a:r>
          </a:p>
        </p:txBody>
      </p:sp>
      <p:sp>
        <p:nvSpPr>
          <p:cNvPr id="4" name="Slide Number Placeholder 3"/>
          <p:cNvSpPr>
            <a:spLocks noGrp="1"/>
          </p:cNvSpPr>
          <p:nvPr>
            <p:ph type="sldNum" sz="quarter" idx="5"/>
          </p:nvPr>
        </p:nvSpPr>
        <p:spPr/>
        <p:txBody>
          <a:bodyPr/>
          <a:lstStyle/>
          <a:p>
            <a:fld id="{B7C758BE-E03A-7D49-85E0-7B875B5E76B9}" type="slidenum">
              <a:rPr lang="en-US" smtClean="0"/>
              <a:t>39</a:t>
            </a:fld>
            <a:endParaRPr lang="en-US"/>
          </a:p>
        </p:txBody>
      </p:sp>
    </p:spTree>
    <p:extLst>
      <p:ext uri="{BB962C8B-B14F-4D97-AF65-F5344CB8AC3E}">
        <p14:creationId xmlns:p14="http://schemas.microsoft.com/office/powerpoint/2010/main" val="333530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Objectives:</a:t>
            </a:r>
          </a:p>
          <a:p>
            <a:r>
              <a:rPr lang="en-US" dirty="0"/>
              <a:t>(1) Find drugs that were known to be used by Jack London.</a:t>
            </a:r>
          </a:p>
          <a:p>
            <a:endParaRPr lang="en-US" dirty="0"/>
          </a:p>
          <a:p>
            <a:r>
              <a:rPr lang="en-US" dirty="0"/>
              <a:t>(2) To show that he had a deep understanding of the germ theory, </a:t>
            </a:r>
          </a:p>
          <a:p>
            <a:r>
              <a:rPr lang="en-US" dirty="0"/>
              <a:t>           drug actions, and the potential for drug toxicities. </a:t>
            </a:r>
          </a:p>
          <a:p>
            <a:endParaRPr lang="en-US" dirty="0"/>
          </a:p>
          <a:p>
            <a:r>
              <a:rPr lang="en-US" dirty="0"/>
              <a:t>(3) The provide examples of how he used some of these drugs as </a:t>
            </a:r>
          </a:p>
          <a:p>
            <a:r>
              <a:rPr lang="en-US" dirty="0"/>
              <a:t>            dramatic elements in his novels and short stories. </a:t>
            </a:r>
          </a:p>
        </p:txBody>
      </p:sp>
      <p:sp>
        <p:nvSpPr>
          <p:cNvPr id="4" name="Slide Number Placeholder 3"/>
          <p:cNvSpPr>
            <a:spLocks noGrp="1"/>
          </p:cNvSpPr>
          <p:nvPr>
            <p:ph type="sldNum" sz="quarter" idx="5"/>
          </p:nvPr>
        </p:nvSpPr>
        <p:spPr/>
        <p:txBody>
          <a:bodyPr/>
          <a:lstStyle/>
          <a:p>
            <a:fld id="{B7C758BE-E03A-7D49-85E0-7B875B5E76B9}" type="slidenum">
              <a:rPr lang="en-US" smtClean="0"/>
              <a:t>4</a:t>
            </a:fld>
            <a:endParaRPr lang="en-US"/>
          </a:p>
        </p:txBody>
      </p:sp>
    </p:spTree>
    <p:extLst>
      <p:ext uri="{BB962C8B-B14F-4D97-AF65-F5344CB8AC3E}">
        <p14:creationId xmlns:p14="http://schemas.microsoft.com/office/powerpoint/2010/main" val="4626615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summarizes his frustration with the early 20th century medicine cases and the toxic drugs offered to fight bacterial infections. </a:t>
            </a:r>
          </a:p>
          <a:p>
            <a:endParaRPr lang="en-US" dirty="0"/>
          </a:p>
          <a:p>
            <a:r>
              <a:rPr lang="en-US" dirty="0"/>
              <a:t>He died in 1916, twenty-four years before the world's first antimicrobial, sulfonamide.   </a:t>
            </a:r>
          </a:p>
        </p:txBody>
      </p:sp>
      <p:sp>
        <p:nvSpPr>
          <p:cNvPr id="4" name="Slide Number Placeholder 3"/>
          <p:cNvSpPr>
            <a:spLocks noGrp="1"/>
          </p:cNvSpPr>
          <p:nvPr>
            <p:ph type="sldNum" sz="quarter" idx="5"/>
          </p:nvPr>
        </p:nvSpPr>
        <p:spPr/>
        <p:txBody>
          <a:bodyPr/>
          <a:lstStyle/>
          <a:p>
            <a:fld id="{B7C758BE-E03A-7D49-85E0-7B875B5E76B9}" type="slidenum">
              <a:rPr lang="en-US" smtClean="0"/>
              <a:t>40</a:t>
            </a:fld>
            <a:endParaRPr lang="en-US"/>
          </a:p>
        </p:txBody>
      </p:sp>
    </p:spTree>
    <p:extLst>
      <p:ext uri="{BB962C8B-B14F-4D97-AF65-F5344CB8AC3E}">
        <p14:creationId xmlns:p14="http://schemas.microsoft.com/office/powerpoint/2010/main" val="10935081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antimicrobial drugs in the Squibb medicine case were mercury-based drugs intended for oral consumption. </a:t>
            </a:r>
          </a:p>
          <a:p>
            <a:r>
              <a:rPr lang="en-US" dirty="0"/>
              <a:t>The internal damage caused by mercury compounds was well known by 1903.  </a:t>
            </a:r>
          </a:p>
          <a:p>
            <a:endParaRPr lang="en-US" dirty="0"/>
          </a:p>
          <a:p>
            <a:r>
              <a:rPr lang="en-US" dirty="0"/>
              <a:t>Copper arsenic used as wood preservative, insecticide, fungicide and rodenticide.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41</a:t>
            </a:fld>
            <a:endParaRPr lang="en-US"/>
          </a:p>
        </p:txBody>
      </p:sp>
    </p:spTree>
    <p:extLst>
      <p:ext uri="{BB962C8B-B14F-4D97-AF65-F5344CB8AC3E}">
        <p14:creationId xmlns:p14="http://schemas.microsoft.com/office/powerpoint/2010/main" val="23967867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Bronchitis described by Jack London in 1902.</a:t>
            </a:r>
          </a:p>
          <a:p>
            <a:endParaRPr lang="en-US" dirty="0"/>
          </a:p>
          <a:p>
            <a:r>
              <a:rPr lang="en-US" dirty="0"/>
              <a:t>Acute bronchitis:  caused by a virus, like the flu etc. </a:t>
            </a:r>
          </a:p>
          <a:p>
            <a:endParaRPr lang="en-US" dirty="0"/>
          </a:p>
          <a:p>
            <a:r>
              <a:rPr lang="en-US" dirty="0"/>
              <a:t>Chronic bronchitis:  is the inflammation  caused by the constant exposure to environmental pollutants (particles, chemicals, tobacco smoke etc.)</a:t>
            </a:r>
          </a:p>
          <a:p>
            <a:endParaRPr lang="en-US" dirty="0"/>
          </a:p>
          <a:p>
            <a:r>
              <a:rPr lang="en-US" dirty="0"/>
              <a:t>Both result in the build up of mucus plugs in the bronchial airways and the constant coughing to remove this obstruction. </a:t>
            </a:r>
          </a:p>
        </p:txBody>
      </p:sp>
      <p:sp>
        <p:nvSpPr>
          <p:cNvPr id="4" name="Slide Number Placeholder 3"/>
          <p:cNvSpPr>
            <a:spLocks noGrp="1"/>
          </p:cNvSpPr>
          <p:nvPr>
            <p:ph type="sldNum" sz="quarter" idx="5"/>
          </p:nvPr>
        </p:nvSpPr>
        <p:spPr/>
        <p:txBody>
          <a:bodyPr/>
          <a:lstStyle/>
          <a:p>
            <a:fld id="{B7C758BE-E03A-7D49-85E0-7B875B5E76B9}" type="slidenum">
              <a:rPr lang="en-US" smtClean="0"/>
              <a:t>42</a:t>
            </a:fld>
            <a:endParaRPr lang="en-US"/>
          </a:p>
        </p:txBody>
      </p:sp>
    </p:spTree>
    <p:extLst>
      <p:ext uri="{BB962C8B-B14F-4D97-AF65-F5344CB8AC3E}">
        <p14:creationId xmlns:p14="http://schemas.microsoft.com/office/powerpoint/2010/main" val="23407964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London's smoking may have led to his chronic bronchitis. </a:t>
            </a:r>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43</a:t>
            </a:fld>
            <a:endParaRPr lang="en-US"/>
          </a:p>
        </p:txBody>
      </p:sp>
    </p:spTree>
    <p:extLst>
      <p:ext uri="{BB962C8B-B14F-4D97-AF65-F5344CB8AC3E}">
        <p14:creationId xmlns:p14="http://schemas.microsoft.com/office/powerpoint/2010/main" val="15026710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 had himself tested for TB because of the obstinacy of his cough and soreness in his chest.  The sputum test was negative. </a:t>
            </a:r>
          </a:p>
          <a:p>
            <a:r>
              <a:rPr lang="en-US" dirty="0"/>
              <a:t>June 10, 1910 . . CKL Book of Jack London 1921, Vol 2, p 193.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44</a:t>
            </a:fld>
            <a:endParaRPr lang="en-US"/>
          </a:p>
        </p:txBody>
      </p:sp>
    </p:spTree>
    <p:extLst>
      <p:ext uri="{BB962C8B-B14F-4D97-AF65-F5344CB8AC3E}">
        <p14:creationId xmlns:p14="http://schemas.microsoft.com/office/powerpoint/2010/main" val="10249610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opioids available at the time (opium, morphine, codeine and Heroin) helped suppress the overactive cough reflex which occurs because of the  irritation of the bronchial airways. This level of cough reflex was an unproductive cough. </a:t>
            </a:r>
          </a:p>
          <a:p>
            <a:endParaRPr lang="en-US" dirty="0"/>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45</a:t>
            </a:fld>
            <a:endParaRPr lang="en-US"/>
          </a:p>
        </p:txBody>
      </p:sp>
    </p:spTree>
    <p:extLst>
      <p:ext uri="{BB962C8B-B14F-4D97-AF65-F5344CB8AC3E}">
        <p14:creationId xmlns:p14="http://schemas.microsoft.com/office/powerpoint/2010/main" val="31067416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Heroin was released by Bayer Pharmaceutical in 1898. </a:t>
            </a:r>
          </a:p>
          <a:p>
            <a:endParaRPr lang="en-US" dirty="0"/>
          </a:p>
          <a:p>
            <a:r>
              <a:rPr lang="en-US" dirty="0"/>
              <a:t>The addition of two acetyl groups to morphine created a new opioid that entered the brain faster than morphine.  Created the "rush" that addicts wanted. </a:t>
            </a:r>
          </a:p>
          <a:p>
            <a:endParaRPr lang="en-US" dirty="0"/>
          </a:p>
          <a:p>
            <a:r>
              <a:rPr lang="en-US" dirty="0"/>
              <a:t>The new drug was diacetylmorphine which Bayer trademarked as Heroin because when they tried the drug it made them feel heroic, in German </a:t>
            </a:r>
            <a:r>
              <a:rPr lang="en-US" dirty="0" err="1"/>
              <a:t>heroisch</a:t>
            </a:r>
            <a:r>
              <a:rPr lang="en-US" dirty="0"/>
              <a:t> (HEH  RO   ISH ) </a:t>
            </a:r>
          </a:p>
          <a:p>
            <a:endParaRPr lang="en-US" dirty="0"/>
          </a:p>
          <a:p>
            <a:r>
              <a:rPr lang="en-US" dirty="0"/>
              <a:t>Bayer sold the drug for oral consumption as either a tablet or a liquid suspension. </a:t>
            </a:r>
          </a:p>
          <a:p>
            <a:endParaRPr lang="en-US" dirty="0"/>
          </a:p>
          <a:p>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46</a:t>
            </a:fld>
            <a:endParaRPr lang="en-US"/>
          </a:p>
        </p:txBody>
      </p:sp>
    </p:spTree>
    <p:extLst>
      <p:ext uri="{BB962C8B-B14F-4D97-AF65-F5344CB8AC3E}">
        <p14:creationId xmlns:p14="http://schemas.microsoft.com/office/powerpoint/2010/main" val="29909182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Terpin hydrate introduced in 1855, and often combined with codeine (Terpin Hydrate-Codeine.  Terpin Hydrate was replaced in the early 1990s by the FDA with guaifenesin. In 1990 the FDA required that all OTC have clinical trial data that proved that the drug worked (was efficacious).  Terpin hydrate worked fine since 1855 and had no recent clinical trial data. Guaifenesin a modern drug ran clinical trials and had the required data. </a:t>
            </a:r>
          </a:p>
          <a:p>
            <a:endParaRPr lang="en-US" dirty="0"/>
          </a:p>
          <a:p>
            <a:r>
              <a:rPr lang="en-US" dirty="0"/>
              <a:t>Heroin (diacetyl morphine) was produced by Bayer in 1896. Promoted by Bayer as the less expensive and non-addictive cough suppressant.  Terpin Hydrate &amp; Heroin became the standard of care until  1925 when Heroin was made illegal for any reason. The world went back to Terpin Hydrate &amp; Codeine until the early 1990a. </a:t>
            </a:r>
          </a:p>
        </p:txBody>
      </p:sp>
      <p:sp>
        <p:nvSpPr>
          <p:cNvPr id="4" name="Slide Number Placeholder 3"/>
          <p:cNvSpPr>
            <a:spLocks noGrp="1"/>
          </p:cNvSpPr>
          <p:nvPr>
            <p:ph type="sldNum" sz="quarter" idx="5"/>
          </p:nvPr>
        </p:nvSpPr>
        <p:spPr/>
        <p:txBody>
          <a:bodyPr/>
          <a:lstStyle/>
          <a:p>
            <a:fld id="{B7C758BE-E03A-7D49-85E0-7B875B5E76B9}" type="slidenum">
              <a:rPr lang="en-US" smtClean="0"/>
              <a:t>47</a:t>
            </a:fld>
            <a:endParaRPr lang="en-US"/>
          </a:p>
        </p:txBody>
      </p:sp>
    </p:spTree>
    <p:extLst>
      <p:ext uri="{BB962C8B-B14F-4D97-AF65-F5344CB8AC3E}">
        <p14:creationId xmlns:p14="http://schemas.microsoft.com/office/powerpoint/2010/main" val="12861569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Two ads for Heroin intended to treat chronic coughing. </a:t>
            </a:r>
          </a:p>
          <a:p>
            <a:endParaRPr lang="en-US" dirty="0"/>
          </a:p>
          <a:p>
            <a:r>
              <a:rPr lang="en-US" dirty="0"/>
              <a:t>Bayer and others promoted Heroin as safe and non-addictive. The lower cost and the non-addictive claim caused all companies to change from Terpin Hydrate &amp; Codeine to Terpin Hydrate &amp; Heroin.</a:t>
            </a:r>
          </a:p>
          <a:p>
            <a:r>
              <a:rPr lang="en-US" dirty="0"/>
              <a:t>The Squibb Terpin Hydrate &amp; Heroin tablet was for oral consumption only with a dose of 1.2 mg Heroin per tablet.  Typical doses of Heroin for oral consumption are at 30-50 mg. </a:t>
            </a:r>
          </a:p>
          <a:p>
            <a:endParaRPr lang="en-US" dirty="0"/>
          </a:p>
          <a:p>
            <a:r>
              <a:rPr lang="en-US" dirty="0"/>
              <a:t>Squibb's Heroin tablets intended for SC injection came in 5 and 10 mg dose sizes.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48</a:t>
            </a:fld>
            <a:endParaRPr lang="en-US"/>
          </a:p>
        </p:txBody>
      </p:sp>
    </p:spTree>
    <p:extLst>
      <p:ext uri="{BB962C8B-B14F-4D97-AF65-F5344CB8AC3E}">
        <p14:creationId xmlns:p14="http://schemas.microsoft.com/office/powerpoint/2010/main" val="19845611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Press Democrat in Santa Rosa CA.</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49</a:t>
            </a:fld>
            <a:endParaRPr lang="en-US"/>
          </a:p>
        </p:txBody>
      </p:sp>
    </p:spTree>
    <p:extLst>
      <p:ext uri="{BB962C8B-B14F-4D97-AF65-F5344CB8AC3E}">
        <p14:creationId xmlns:p14="http://schemas.microsoft.com/office/powerpoint/2010/main" val="3884858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London's use of drugs to treat his rheumatism is documented in his writings and his letters. </a:t>
            </a:r>
          </a:p>
          <a:p>
            <a:r>
              <a:rPr lang="en-US" dirty="0"/>
              <a:t>Today over 200 different conditions affect joints, bones, muscles and soft tissues. Arthritis one type of rheumatism.</a:t>
            </a:r>
          </a:p>
          <a:p>
            <a:endParaRPr lang="en-US" dirty="0"/>
          </a:p>
          <a:p>
            <a:r>
              <a:rPr lang="en-US" dirty="0"/>
              <a:t>Dr. Emory's accurate description of rheumatism is from past and current medical literature. </a:t>
            </a:r>
          </a:p>
          <a:p>
            <a:endParaRPr lang="en-US" dirty="0"/>
          </a:p>
          <a:p>
            <a:r>
              <a:rPr lang="en-US" dirty="0"/>
              <a:t>Edgar G. Sisson was editor of Cosmopolitan which serialized Michael Brother of Jerry from May to October 1917.  </a:t>
            </a:r>
          </a:p>
          <a:p>
            <a:endParaRPr lang="en-US" dirty="0"/>
          </a:p>
          <a:p>
            <a:r>
              <a:rPr lang="en-US" dirty="0"/>
              <a:t>A background motif in much of his literature:</a:t>
            </a:r>
          </a:p>
          <a:p>
            <a:r>
              <a:rPr lang="en-US" dirty="0"/>
              <a:t>(a) disease conditions are included </a:t>
            </a:r>
          </a:p>
          <a:p>
            <a:r>
              <a:rPr lang="en-US" dirty="0"/>
              <a:t>(b) the drugs and their use to treat these conditions. </a:t>
            </a:r>
          </a:p>
          <a:p>
            <a:endParaRPr lang="en-US" dirty="0"/>
          </a:p>
          <a:p>
            <a:r>
              <a:rPr lang="en-US" dirty="0"/>
              <a:t>All dates in parenthesis following the cited publications are the dates the article was written.  </a:t>
            </a:r>
          </a:p>
        </p:txBody>
      </p:sp>
      <p:sp>
        <p:nvSpPr>
          <p:cNvPr id="4" name="Slide Number Placeholder 3"/>
          <p:cNvSpPr>
            <a:spLocks noGrp="1"/>
          </p:cNvSpPr>
          <p:nvPr>
            <p:ph type="sldNum" sz="quarter" idx="5"/>
          </p:nvPr>
        </p:nvSpPr>
        <p:spPr/>
        <p:txBody>
          <a:bodyPr/>
          <a:lstStyle/>
          <a:p>
            <a:fld id="{B7C758BE-E03A-7D49-85E0-7B875B5E76B9}" type="slidenum">
              <a:rPr lang="en-US" smtClean="0"/>
              <a:t>5</a:t>
            </a:fld>
            <a:endParaRPr lang="en-US"/>
          </a:p>
        </p:txBody>
      </p:sp>
    </p:spTree>
    <p:extLst>
      <p:ext uri="{BB962C8B-B14F-4D97-AF65-F5344CB8AC3E}">
        <p14:creationId xmlns:p14="http://schemas.microsoft.com/office/powerpoint/2010/main" val="27036175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Andrw Sinclair's biography of Jack London. </a:t>
            </a:r>
          </a:p>
        </p:txBody>
      </p:sp>
      <p:sp>
        <p:nvSpPr>
          <p:cNvPr id="4" name="Slide Number Placeholder 3"/>
          <p:cNvSpPr>
            <a:spLocks noGrp="1"/>
          </p:cNvSpPr>
          <p:nvPr>
            <p:ph type="sldNum" sz="quarter" idx="5"/>
          </p:nvPr>
        </p:nvSpPr>
        <p:spPr/>
        <p:txBody>
          <a:bodyPr/>
          <a:lstStyle/>
          <a:p>
            <a:fld id="{B7C758BE-E03A-7D49-85E0-7B875B5E76B9}" type="slidenum">
              <a:rPr lang="en-US" smtClean="0"/>
              <a:t>50</a:t>
            </a:fld>
            <a:endParaRPr lang="en-US"/>
          </a:p>
        </p:txBody>
      </p:sp>
    </p:spTree>
    <p:extLst>
      <p:ext uri="{BB962C8B-B14F-4D97-AF65-F5344CB8AC3E}">
        <p14:creationId xmlns:p14="http://schemas.microsoft.com/office/powerpoint/2010/main" val="40290975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 L. Doctorow the American historical fiction writer. </a:t>
            </a:r>
          </a:p>
          <a:p>
            <a:endParaRPr lang="en-US" dirty="0"/>
          </a:p>
          <a:p>
            <a:r>
              <a:rPr lang="en-US" dirty="0"/>
              <a:t>Noted for the high-level research and accuracy in the fact presented in his 12 novels. </a:t>
            </a:r>
          </a:p>
          <a:p>
            <a:endParaRPr lang="en-US" dirty="0"/>
          </a:p>
          <a:p>
            <a:r>
              <a:rPr lang="en-US" dirty="0"/>
              <a:t>Ragtime (1975) adapted into a play that won 4 Tony Awards</a:t>
            </a:r>
          </a:p>
          <a:p>
            <a:r>
              <a:rPr lang="en-US" dirty="0"/>
              <a:t>Billy Bathgate (1989) </a:t>
            </a:r>
          </a:p>
          <a:p>
            <a:r>
              <a:rPr lang="en-US" dirty="0"/>
              <a:t>The March (2005)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51</a:t>
            </a:fld>
            <a:endParaRPr lang="en-US"/>
          </a:p>
        </p:txBody>
      </p:sp>
    </p:spTree>
    <p:extLst>
      <p:ext uri="{BB962C8B-B14F-4D97-AF65-F5344CB8AC3E}">
        <p14:creationId xmlns:p14="http://schemas.microsoft.com/office/powerpoint/2010/main" val="38192644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Even a  physician got in on the canard about heroin use by Jack London. </a:t>
            </a:r>
          </a:p>
          <a:p>
            <a:r>
              <a:rPr lang="en-US" dirty="0"/>
              <a:t>Dr. Kryger Professor Emeritus Pulmonary Medicine, Yale School of Medicine.   </a:t>
            </a:r>
          </a:p>
        </p:txBody>
      </p:sp>
      <p:sp>
        <p:nvSpPr>
          <p:cNvPr id="4" name="Slide Number Placeholder 3"/>
          <p:cNvSpPr>
            <a:spLocks noGrp="1"/>
          </p:cNvSpPr>
          <p:nvPr>
            <p:ph type="sldNum" sz="quarter" idx="5"/>
          </p:nvPr>
        </p:nvSpPr>
        <p:spPr/>
        <p:txBody>
          <a:bodyPr/>
          <a:lstStyle/>
          <a:p>
            <a:fld id="{B7C758BE-E03A-7D49-85E0-7B875B5E76B9}" type="slidenum">
              <a:rPr lang="en-US" smtClean="0"/>
              <a:t>52</a:t>
            </a:fld>
            <a:endParaRPr lang="en-US"/>
          </a:p>
        </p:txBody>
      </p:sp>
    </p:spTree>
    <p:extLst>
      <p:ext uri="{BB962C8B-B14F-4D97-AF65-F5344CB8AC3E}">
        <p14:creationId xmlns:p14="http://schemas.microsoft.com/office/powerpoint/2010/main" val="19692049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vial with Heroin in it, top row, third from the left. </a:t>
            </a:r>
          </a:p>
        </p:txBody>
      </p:sp>
      <p:sp>
        <p:nvSpPr>
          <p:cNvPr id="4" name="Slide Number Placeholder 3"/>
          <p:cNvSpPr>
            <a:spLocks noGrp="1"/>
          </p:cNvSpPr>
          <p:nvPr>
            <p:ph type="sldNum" sz="quarter" idx="5"/>
          </p:nvPr>
        </p:nvSpPr>
        <p:spPr/>
        <p:txBody>
          <a:bodyPr/>
          <a:lstStyle/>
          <a:p>
            <a:fld id="{B7C758BE-E03A-7D49-85E0-7B875B5E76B9}" type="slidenum">
              <a:rPr lang="en-US" smtClean="0"/>
              <a:t>53</a:t>
            </a:fld>
            <a:endParaRPr lang="en-US"/>
          </a:p>
        </p:txBody>
      </p:sp>
    </p:spTree>
    <p:extLst>
      <p:ext uri="{BB962C8B-B14F-4D97-AF65-F5344CB8AC3E}">
        <p14:creationId xmlns:p14="http://schemas.microsoft.com/office/powerpoint/2010/main" val="22567667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Terpin Hydrate, an expectorant, loosen up mucus plugs in bronchial airways. Drug derived from oil of turpentine</a:t>
            </a:r>
          </a:p>
          <a:p>
            <a:r>
              <a:rPr lang="en-US" dirty="0"/>
              <a:t>Replaced by guaifenesin in the early 1990s'</a:t>
            </a:r>
          </a:p>
          <a:p>
            <a:endParaRPr lang="en-US" dirty="0"/>
          </a:p>
          <a:p>
            <a:r>
              <a:rPr lang="en-US" dirty="0"/>
              <a:t>Heroin introduced as a cough suppressant in 1890.</a:t>
            </a:r>
          </a:p>
          <a:p>
            <a:r>
              <a:rPr lang="en-US" dirty="0"/>
              <a:t>Replaced with codeine in 1925</a:t>
            </a:r>
          </a:p>
          <a:p>
            <a:endParaRPr lang="en-US" dirty="0"/>
          </a:p>
          <a:p>
            <a:r>
              <a:rPr lang="en-US" dirty="0"/>
              <a:t>Many generic brands of guaifenesin and codeine today. </a:t>
            </a:r>
          </a:p>
          <a:p>
            <a:endParaRPr lang="en-US" dirty="0"/>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54</a:t>
            </a:fld>
            <a:endParaRPr lang="en-US"/>
          </a:p>
        </p:txBody>
      </p:sp>
    </p:spTree>
    <p:extLst>
      <p:ext uri="{BB962C8B-B14F-4D97-AF65-F5344CB8AC3E}">
        <p14:creationId xmlns:p14="http://schemas.microsoft.com/office/powerpoint/2010/main" val="39449153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five of the nine articles tested contained the required Heroin, morphine and two major metabolites which help demonstrate the use of Heroin. All five objects also contained Terpin Hydrate. which indicates that this was the source of the Heroin. at least on the five objects tested. </a:t>
            </a:r>
          </a:p>
          <a:p>
            <a:r>
              <a:rPr lang="en-US" dirty="0"/>
              <a:t>(1) Heroin and metabolites found  only with Terpin Hydrate</a:t>
            </a:r>
          </a:p>
          <a:p>
            <a:r>
              <a:rPr lang="en-US" dirty="0"/>
              <a:t>(2) The Squibb tablets were for oral use only, subcutaneous injection not possible.</a:t>
            </a:r>
          </a:p>
          <a:p>
            <a:r>
              <a:rPr lang="en-US" dirty="0"/>
              <a:t>(3) The Heroin concentration was 1.3 mg/tablet. The usual oral dose of Heroin for normal physiological response is 30-50 mg by mouth. </a:t>
            </a:r>
          </a:p>
          <a:p>
            <a:r>
              <a:rPr lang="en-US" dirty="0"/>
              <a:t>(4) Two other medicine cases owned by Jack London also contained vials of Terpin Hydrate &amp; Heroin. </a:t>
            </a:r>
          </a:p>
          <a:p>
            <a:r>
              <a:rPr lang="en-US" dirty="0"/>
              <a:t>(5)  None of the three medicine cases contained either Heroin oral tablets at 30-50 mg or Heroin liquid for injection at 10 mg/</a:t>
            </a:r>
            <a:r>
              <a:rPr lang="en-US" dirty="0" err="1"/>
              <a:t>mL.</a:t>
            </a:r>
            <a:r>
              <a:rPr lang="en-US" dirty="0"/>
              <a:t> </a:t>
            </a:r>
          </a:p>
        </p:txBody>
      </p:sp>
      <p:sp>
        <p:nvSpPr>
          <p:cNvPr id="4" name="Slide Number Placeholder 3"/>
          <p:cNvSpPr>
            <a:spLocks noGrp="1"/>
          </p:cNvSpPr>
          <p:nvPr>
            <p:ph type="sldNum" sz="quarter" idx="5"/>
          </p:nvPr>
        </p:nvSpPr>
        <p:spPr/>
        <p:txBody>
          <a:bodyPr/>
          <a:lstStyle/>
          <a:p>
            <a:fld id="{B7C758BE-E03A-7D49-85E0-7B875B5E76B9}" type="slidenum">
              <a:rPr lang="en-US" smtClean="0"/>
              <a:t>55</a:t>
            </a:fld>
            <a:endParaRPr lang="en-US"/>
          </a:p>
        </p:txBody>
      </p:sp>
    </p:spTree>
    <p:extLst>
      <p:ext uri="{BB962C8B-B14F-4D97-AF65-F5344CB8AC3E}">
        <p14:creationId xmlns:p14="http://schemas.microsoft.com/office/powerpoint/2010/main" val="3193864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56</a:t>
            </a:fld>
            <a:endParaRPr lang="en-US"/>
          </a:p>
        </p:txBody>
      </p:sp>
    </p:spTree>
    <p:extLst>
      <p:ext uri="{BB962C8B-B14F-4D97-AF65-F5344CB8AC3E}">
        <p14:creationId xmlns:p14="http://schemas.microsoft.com/office/powerpoint/2010/main" val="38409042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57</a:t>
            </a:fld>
            <a:endParaRPr lang="en-US"/>
          </a:p>
        </p:txBody>
      </p:sp>
    </p:spTree>
    <p:extLst>
      <p:ext uri="{BB962C8B-B14F-4D97-AF65-F5344CB8AC3E}">
        <p14:creationId xmlns:p14="http://schemas.microsoft.com/office/powerpoint/2010/main" val="41585504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58</a:t>
            </a:fld>
            <a:endParaRPr lang="en-US"/>
          </a:p>
        </p:txBody>
      </p:sp>
    </p:spTree>
    <p:extLst>
      <p:ext uri="{BB962C8B-B14F-4D97-AF65-F5344CB8AC3E}">
        <p14:creationId xmlns:p14="http://schemas.microsoft.com/office/powerpoint/2010/main" val="3451177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C758BE-E03A-7D49-85E0-7B875B5E76B9}" type="slidenum">
              <a:rPr lang="en-US" smtClean="0"/>
              <a:t>59</a:t>
            </a:fld>
            <a:endParaRPr lang="en-US"/>
          </a:p>
        </p:txBody>
      </p:sp>
    </p:spTree>
    <p:extLst>
      <p:ext uri="{BB962C8B-B14F-4D97-AF65-F5344CB8AC3E}">
        <p14:creationId xmlns:p14="http://schemas.microsoft.com/office/powerpoint/2010/main" val="868011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Jack London's battle with rheumatism confirmed by Charmian London in her book on their life together published in 1921.</a:t>
            </a:r>
          </a:p>
        </p:txBody>
      </p:sp>
      <p:sp>
        <p:nvSpPr>
          <p:cNvPr id="4" name="Slide Number Placeholder 3"/>
          <p:cNvSpPr>
            <a:spLocks noGrp="1"/>
          </p:cNvSpPr>
          <p:nvPr>
            <p:ph type="sldNum" sz="quarter" idx="5"/>
          </p:nvPr>
        </p:nvSpPr>
        <p:spPr/>
        <p:txBody>
          <a:bodyPr/>
          <a:lstStyle/>
          <a:p>
            <a:fld id="{B7C758BE-E03A-7D49-85E0-7B875B5E76B9}" type="slidenum">
              <a:rPr lang="en-US" smtClean="0"/>
              <a:t>6</a:t>
            </a:fld>
            <a:endParaRPr lang="en-US"/>
          </a:p>
        </p:txBody>
      </p:sp>
    </p:spTree>
    <p:extLst>
      <p:ext uri="{BB962C8B-B14F-4D97-AF65-F5344CB8AC3E}">
        <p14:creationId xmlns:p14="http://schemas.microsoft.com/office/powerpoint/2010/main" val="292998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7</a:t>
            </a:fld>
            <a:endParaRPr lang="en-US"/>
          </a:p>
        </p:txBody>
      </p:sp>
    </p:spTree>
    <p:extLst>
      <p:ext uri="{BB962C8B-B14F-4D97-AF65-F5344CB8AC3E}">
        <p14:creationId xmlns:p14="http://schemas.microsoft.com/office/powerpoint/2010/main" val="2054967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Positive Therapeutics written by  the two MDs William F Waugh and Wallace C. Abbott. Jack London owned medical books them including this one. In this and earlier books their focus was to discourage the use of herbal medicines (inconsistency of dosage amount etc.). Instead, Abbott the founder in Abbott Pharmaceutical pioneered the development of unit dose compressed tablets. </a:t>
            </a:r>
          </a:p>
        </p:txBody>
      </p:sp>
      <p:sp>
        <p:nvSpPr>
          <p:cNvPr id="4" name="Slide Number Placeholder 3"/>
          <p:cNvSpPr>
            <a:spLocks noGrp="1"/>
          </p:cNvSpPr>
          <p:nvPr>
            <p:ph type="sldNum" sz="quarter" idx="5"/>
          </p:nvPr>
        </p:nvSpPr>
        <p:spPr/>
        <p:txBody>
          <a:bodyPr/>
          <a:lstStyle/>
          <a:p>
            <a:fld id="{B7C758BE-E03A-7D49-85E0-7B875B5E76B9}" type="slidenum">
              <a:rPr lang="en-US" smtClean="0"/>
              <a:t>8</a:t>
            </a:fld>
            <a:endParaRPr lang="en-US"/>
          </a:p>
        </p:txBody>
      </p:sp>
    </p:spTree>
    <p:extLst>
      <p:ext uri="{BB962C8B-B14F-4D97-AF65-F5344CB8AC3E}">
        <p14:creationId xmlns:p14="http://schemas.microsoft.com/office/powerpoint/2010/main" val="3888711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bark of the willow tree and the flowers of the meadowsweet plant </a:t>
            </a:r>
          </a:p>
          <a:p>
            <a:r>
              <a:rPr lang="en-US" dirty="0"/>
              <a:t>          contain salicin which the body converts to salicylate. </a:t>
            </a:r>
          </a:p>
          <a:p>
            <a:endParaRPr lang="en-US" dirty="0"/>
          </a:p>
          <a:p>
            <a:r>
              <a:rPr lang="en-US" dirty="0"/>
              <a:t>The ancient Greek and Roman writers Hippocrates, Celsus, Pliny the Elder             	and Dioscorides all described the </a:t>
            </a:r>
          </a:p>
          <a:p>
            <a:r>
              <a:rPr lang="en-US" dirty="0"/>
              <a:t>          healing power of the bark and flowers to treat pain and</a:t>
            </a:r>
          </a:p>
          <a:p>
            <a:r>
              <a:rPr lang="en-US" dirty="0"/>
              <a:t>          inflammation.</a:t>
            </a:r>
          </a:p>
          <a:p>
            <a:endParaRPr lang="en-US" dirty="0"/>
          </a:p>
          <a:p>
            <a:r>
              <a:rPr lang="en-US" dirty="0"/>
              <a:t>These natural products, dried, ground up and added to water, tea or beer </a:t>
            </a:r>
          </a:p>
          <a:p>
            <a:r>
              <a:rPr lang="en-US" dirty="0"/>
              <a:t>         also reduced fever.  </a:t>
            </a:r>
          </a:p>
          <a:p>
            <a:endParaRPr lang="en-US" dirty="0"/>
          </a:p>
        </p:txBody>
      </p:sp>
      <p:sp>
        <p:nvSpPr>
          <p:cNvPr id="4" name="Slide Number Placeholder 3"/>
          <p:cNvSpPr>
            <a:spLocks noGrp="1"/>
          </p:cNvSpPr>
          <p:nvPr>
            <p:ph type="sldNum" sz="quarter" idx="5"/>
          </p:nvPr>
        </p:nvSpPr>
        <p:spPr/>
        <p:txBody>
          <a:bodyPr/>
          <a:lstStyle/>
          <a:p>
            <a:fld id="{B7C758BE-E03A-7D49-85E0-7B875B5E76B9}" type="slidenum">
              <a:rPr lang="en-US" smtClean="0"/>
              <a:t>9</a:t>
            </a:fld>
            <a:endParaRPr lang="en-US"/>
          </a:p>
        </p:txBody>
      </p:sp>
    </p:spTree>
    <p:extLst>
      <p:ext uri="{BB962C8B-B14F-4D97-AF65-F5344CB8AC3E}">
        <p14:creationId xmlns:p14="http://schemas.microsoft.com/office/powerpoint/2010/main" val="2219368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224AA-2851-CE60-0A1D-EAAF703C2F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485083C-1512-A47A-D787-E744AD67B0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FE9880-0381-DEAF-6A6E-D670B9853A0C}"/>
              </a:ext>
            </a:extLst>
          </p:cNvPr>
          <p:cNvSpPr>
            <a:spLocks noGrp="1"/>
          </p:cNvSpPr>
          <p:nvPr>
            <p:ph type="dt" sz="half" idx="10"/>
          </p:nvPr>
        </p:nvSpPr>
        <p:spPr/>
        <p:txBody>
          <a:bodyPr/>
          <a:lstStyle/>
          <a:p>
            <a:fld id="{6EE4DAE6-8FBA-834C-A67A-4029196A2A1D}" type="datetime1">
              <a:rPr lang="en-US" smtClean="0"/>
              <a:t>8/10/26</a:t>
            </a:fld>
            <a:endParaRPr lang="en-US"/>
          </a:p>
        </p:txBody>
      </p:sp>
      <p:sp>
        <p:nvSpPr>
          <p:cNvPr id="5" name="Footer Placeholder 4">
            <a:extLst>
              <a:ext uri="{FF2B5EF4-FFF2-40B4-BE49-F238E27FC236}">
                <a16:creationId xmlns:a16="http://schemas.microsoft.com/office/drawing/2014/main" id="{4E4267E1-DB89-2269-A3E5-0AC3DAEFEE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9A86DC-82FF-7B6F-5776-D6AA765AD279}"/>
              </a:ext>
            </a:extLst>
          </p:cNvPr>
          <p:cNvSpPr>
            <a:spLocks noGrp="1"/>
          </p:cNvSpPr>
          <p:nvPr>
            <p:ph type="sldNum" sz="quarter" idx="12"/>
          </p:nvPr>
        </p:nvSpPr>
        <p:spPr>
          <a:xfrm>
            <a:off x="8490721" y="6356350"/>
            <a:ext cx="2743200" cy="365125"/>
          </a:xfrm>
        </p:spPr>
        <p:txBody>
          <a:bodyPr/>
          <a:lstStyle>
            <a:lvl1pPr>
              <a:defRPr sz="1600"/>
            </a:lvl1pPr>
          </a:lstStyle>
          <a:p>
            <a:fld id="{9C3428FF-E3BF-0146-BA63-0812F915E347}" type="slidenum">
              <a:rPr lang="en-US" smtClean="0"/>
              <a:pPr/>
              <a:t>‹#›</a:t>
            </a:fld>
            <a:endParaRPr lang="en-US" sz="1600" dirty="0"/>
          </a:p>
        </p:txBody>
      </p:sp>
    </p:spTree>
    <p:extLst>
      <p:ext uri="{BB962C8B-B14F-4D97-AF65-F5344CB8AC3E}">
        <p14:creationId xmlns:p14="http://schemas.microsoft.com/office/powerpoint/2010/main" val="63406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ACBEB-66F1-C304-F9AF-0361E3CD56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FEA7FF-E255-946F-A7A1-8C1A02A45B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C4328B-772A-6056-31E7-0A8FA5D60112}"/>
              </a:ext>
            </a:extLst>
          </p:cNvPr>
          <p:cNvSpPr>
            <a:spLocks noGrp="1"/>
          </p:cNvSpPr>
          <p:nvPr>
            <p:ph type="dt" sz="half" idx="10"/>
          </p:nvPr>
        </p:nvSpPr>
        <p:spPr/>
        <p:txBody>
          <a:bodyPr/>
          <a:lstStyle/>
          <a:p>
            <a:fld id="{83C76FD4-1B9F-C749-B220-5C2BA3D56FE8}" type="datetime1">
              <a:rPr lang="en-US" smtClean="0"/>
              <a:t>8/10/26</a:t>
            </a:fld>
            <a:endParaRPr lang="en-US"/>
          </a:p>
        </p:txBody>
      </p:sp>
      <p:sp>
        <p:nvSpPr>
          <p:cNvPr id="5" name="Footer Placeholder 4">
            <a:extLst>
              <a:ext uri="{FF2B5EF4-FFF2-40B4-BE49-F238E27FC236}">
                <a16:creationId xmlns:a16="http://schemas.microsoft.com/office/drawing/2014/main" id="{BEBC1217-11FB-D939-06B3-74E78A030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3468F9-0087-0A3D-D8D1-E016F248CA36}"/>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2374204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3DCEF-7075-1840-DE12-3396D754CE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0FD2C9-084A-7252-50E7-AA979DD2FC0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88B3F-CFB9-A7AB-D855-490CDECDEC13}"/>
              </a:ext>
            </a:extLst>
          </p:cNvPr>
          <p:cNvSpPr>
            <a:spLocks noGrp="1"/>
          </p:cNvSpPr>
          <p:nvPr>
            <p:ph type="dt" sz="half" idx="10"/>
          </p:nvPr>
        </p:nvSpPr>
        <p:spPr/>
        <p:txBody>
          <a:bodyPr/>
          <a:lstStyle/>
          <a:p>
            <a:fld id="{9ACDD7AB-0895-F146-B5C9-763AEE76B56B}" type="datetime1">
              <a:rPr lang="en-US" smtClean="0"/>
              <a:t>8/10/26</a:t>
            </a:fld>
            <a:endParaRPr lang="en-US"/>
          </a:p>
        </p:txBody>
      </p:sp>
      <p:sp>
        <p:nvSpPr>
          <p:cNvPr id="5" name="Footer Placeholder 4">
            <a:extLst>
              <a:ext uri="{FF2B5EF4-FFF2-40B4-BE49-F238E27FC236}">
                <a16:creationId xmlns:a16="http://schemas.microsoft.com/office/drawing/2014/main" id="{6FD2FDF5-EC6F-8DFF-81A2-F33BA3E291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2E740-1C28-A3A2-0341-154839D273F4}"/>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1860229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578FD-AC90-C5E1-0A7D-F7D2A07F59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A1C6E0-B077-2449-31F9-5700EAF827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1E4820-59C1-C925-CA97-2DB44521B825}"/>
              </a:ext>
            </a:extLst>
          </p:cNvPr>
          <p:cNvSpPr>
            <a:spLocks noGrp="1"/>
          </p:cNvSpPr>
          <p:nvPr>
            <p:ph type="dt" sz="half" idx="10"/>
          </p:nvPr>
        </p:nvSpPr>
        <p:spPr/>
        <p:txBody>
          <a:bodyPr/>
          <a:lstStyle/>
          <a:p>
            <a:fld id="{36E94A9A-6F3D-BC46-91D6-17CB6AA0D550}" type="datetime1">
              <a:rPr lang="en-US" smtClean="0"/>
              <a:t>8/10/26</a:t>
            </a:fld>
            <a:endParaRPr lang="en-US"/>
          </a:p>
        </p:txBody>
      </p:sp>
      <p:sp>
        <p:nvSpPr>
          <p:cNvPr id="5" name="Footer Placeholder 4">
            <a:extLst>
              <a:ext uri="{FF2B5EF4-FFF2-40B4-BE49-F238E27FC236}">
                <a16:creationId xmlns:a16="http://schemas.microsoft.com/office/drawing/2014/main" id="{D1193A5C-86DB-F702-A93F-999675C796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3EDF01-4454-40EE-7C87-DE1366AFD2EE}"/>
              </a:ext>
            </a:extLst>
          </p:cNvPr>
          <p:cNvSpPr>
            <a:spLocks noGrp="1"/>
          </p:cNvSpPr>
          <p:nvPr>
            <p:ph type="sldNum" sz="quarter" idx="12"/>
          </p:nvPr>
        </p:nvSpPr>
        <p:spPr/>
        <p:txBody>
          <a:bodyPr/>
          <a:lstStyle/>
          <a:p>
            <a:fld id="{110CB1F1-ACDE-8A4D-AC9C-4F7AF82CC429}" type="slidenum">
              <a:rPr lang="en-US" smtClean="0"/>
              <a:t>‹#›</a:t>
            </a:fld>
            <a:endParaRPr lang="en-US" dirty="0"/>
          </a:p>
        </p:txBody>
      </p:sp>
    </p:spTree>
    <p:extLst>
      <p:ext uri="{BB962C8B-B14F-4D97-AF65-F5344CB8AC3E}">
        <p14:creationId xmlns:p14="http://schemas.microsoft.com/office/powerpoint/2010/main" val="1130440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497F-0314-F93C-5C15-46BA66DF49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B73470-2EC1-64A4-BDB1-E8B9AB46787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2EF8FA-5844-63EA-A5D2-0A5B0ED65E15}"/>
              </a:ext>
            </a:extLst>
          </p:cNvPr>
          <p:cNvSpPr>
            <a:spLocks noGrp="1"/>
          </p:cNvSpPr>
          <p:nvPr>
            <p:ph type="dt" sz="half" idx="10"/>
          </p:nvPr>
        </p:nvSpPr>
        <p:spPr/>
        <p:txBody>
          <a:bodyPr/>
          <a:lstStyle/>
          <a:p>
            <a:fld id="{9F4041A8-E5EA-774B-9740-08545DC3FF76}" type="datetime1">
              <a:rPr lang="en-US" smtClean="0"/>
              <a:t>8/10/26</a:t>
            </a:fld>
            <a:endParaRPr lang="en-US"/>
          </a:p>
        </p:txBody>
      </p:sp>
      <p:sp>
        <p:nvSpPr>
          <p:cNvPr id="5" name="Footer Placeholder 4">
            <a:extLst>
              <a:ext uri="{FF2B5EF4-FFF2-40B4-BE49-F238E27FC236}">
                <a16:creationId xmlns:a16="http://schemas.microsoft.com/office/drawing/2014/main" id="{E18DEDE2-3A01-48C1-88F7-D650C9427F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B779DE-AD9B-5221-6A03-1C7B0F3C0DB3}"/>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2190632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B1F3E-4372-B1EA-D13F-684AB3E036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82A071-DA2A-F711-3D23-CD4AB9BB9F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24BB1-3493-B13E-5227-DEA4454D93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31D29E-D14A-3A52-5F45-2ABFBB4738BC}"/>
              </a:ext>
            </a:extLst>
          </p:cNvPr>
          <p:cNvSpPr>
            <a:spLocks noGrp="1"/>
          </p:cNvSpPr>
          <p:nvPr>
            <p:ph type="dt" sz="half" idx="10"/>
          </p:nvPr>
        </p:nvSpPr>
        <p:spPr/>
        <p:txBody>
          <a:bodyPr/>
          <a:lstStyle/>
          <a:p>
            <a:fld id="{24DC3A1A-4B5E-1047-850F-A13F6193F1A0}" type="datetime1">
              <a:rPr lang="en-US" smtClean="0"/>
              <a:t>8/10/26</a:t>
            </a:fld>
            <a:endParaRPr lang="en-US"/>
          </a:p>
        </p:txBody>
      </p:sp>
      <p:sp>
        <p:nvSpPr>
          <p:cNvPr id="6" name="Footer Placeholder 5">
            <a:extLst>
              <a:ext uri="{FF2B5EF4-FFF2-40B4-BE49-F238E27FC236}">
                <a16:creationId xmlns:a16="http://schemas.microsoft.com/office/drawing/2014/main" id="{7E9FEC19-5DE3-3780-C4C2-E57DE2EE55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10B77A-F9E9-1ECF-4A27-CA173694514C}"/>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203070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71196-B4E2-6994-3D91-C83488469B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94C00E-93BF-2D37-E493-DC94641ACF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4C3C1F-2595-32F1-A51D-C0BB788717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5616D3-7907-2C71-F8F3-F7417F6B93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DB9E5D-F384-4FBC-E8F2-D3A79433B9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7383A-2D74-D0F0-CD09-8B74C1D17EDD}"/>
              </a:ext>
            </a:extLst>
          </p:cNvPr>
          <p:cNvSpPr>
            <a:spLocks noGrp="1"/>
          </p:cNvSpPr>
          <p:nvPr>
            <p:ph type="dt" sz="half" idx="10"/>
          </p:nvPr>
        </p:nvSpPr>
        <p:spPr/>
        <p:txBody>
          <a:bodyPr/>
          <a:lstStyle/>
          <a:p>
            <a:fld id="{5466827B-8CF0-D349-A07D-48847253A417}" type="datetime1">
              <a:rPr lang="en-US" smtClean="0"/>
              <a:t>8/10/26</a:t>
            </a:fld>
            <a:endParaRPr lang="en-US"/>
          </a:p>
        </p:txBody>
      </p:sp>
      <p:sp>
        <p:nvSpPr>
          <p:cNvPr id="8" name="Footer Placeholder 7">
            <a:extLst>
              <a:ext uri="{FF2B5EF4-FFF2-40B4-BE49-F238E27FC236}">
                <a16:creationId xmlns:a16="http://schemas.microsoft.com/office/drawing/2014/main" id="{0F6756CB-11DE-B267-10C8-099E127870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D80C8C-B6BA-88EF-DAC5-1C34D1BE642B}"/>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52852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828F1-13D7-C6C1-0F1D-A5CE40ECBAE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E2D815D-048C-B1FE-6A87-7BA2291876E5}"/>
              </a:ext>
            </a:extLst>
          </p:cNvPr>
          <p:cNvSpPr>
            <a:spLocks noGrp="1"/>
          </p:cNvSpPr>
          <p:nvPr>
            <p:ph type="dt" sz="half" idx="10"/>
          </p:nvPr>
        </p:nvSpPr>
        <p:spPr/>
        <p:txBody>
          <a:bodyPr/>
          <a:lstStyle/>
          <a:p>
            <a:fld id="{7B1BE6CA-50CF-304A-BD6A-606CFD540EA3}" type="datetime1">
              <a:rPr lang="en-US" smtClean="0"/>
              <a:t>8/10/26</a:t>
            </a:fld>
            <a:endParaRPr lang="en-US"/>
          </a:p>
        </p:txBody>
      </p:sp>
      <p:sp>
        <p:nvSpPr>
          <p:cNvPr id="4" name="Footer Placeholder 3">
            <a:extLst>
              <a:ext uri="{FF2B5EF4-FFF2-40B4-BE49-F238E27FC236}">
                <a16:creationId xmlns:a16="http://schemas.microsoft.com/office/drawing/2014/main" id="{7C4AB07E-8624-CCB4-C4EA-16A933D92D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F5CE2C-A8AA-6848-11B4-9B5958841829}"/>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3450536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4052D0-1331-F214-B1E9-5A6748A7F65A}"/>
              </a:ext>
            </a:extLst>
          </p:cNvPr>
          <p:cNvSpPr>
            <a:spLocks noGrp="1"/>
          </p:cNvSpPr>
          <p:nvPr>
            <p:ph type="dt" sz="half" idx="10"/>
          </p:nvPr>
        </p:nvSpPr>
        <p:spPr/>
        <p:txBody>
          <a:bodyPr/>
          <a:lstStyle/>
          <a:p>
            <a:fld id="{AE8DB1F1-1044-2341-85F5-541CB528FBA7}" type="datetime1">
              <a:rPr lang="en-US" smtClean="0"/>
              <a:t>8/10/26</a:t>
            </a:fld>
            <a:endParaRPr lang="en-US"/>
          </a:p>
        </p:txBody>
      </p:sp>
      <p:sp>
        <p:nvSpPr>
          <p:cNvPr id="3" name="Footer Placeholder 2">
            <a:extLst>
              <a:ext uri="{FF2B5EF4-FFF2-40B4-BE49-F238E27FC236}">
                <a16:creationId xmlns:a16="http://schemas.microsoft.com/office/drawing/2014/main" id="{6F4F13C4-4478-CE9F-6583-CFA6C624897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8075667-3B95-A571-F708-04802C6A6D66}"/>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2830040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C7B98-3E90-E11F-9BE1-E2A8B7A9F8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93990F-AD1C-4D79-0E25-5730E16FC1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B87B956-4FCF-C889-9380-B3DF37388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89E21A-EA18-0B22-A5BE-51E0EC5E6EA1}"/>
              </a:ext>
            </a:extLst>
          </p:cNvPr>
          <p:cNvSpPr>
            <a:spLocks noGrp="1"/>
          </p:cNvSpPr>
          <p:nvPr>
            <p:ph type="dt" sz="half" idx="10"/>
          </p:nvPr>
        </p:nvSpPr>
        <p:spPr/>
        <p:txBody>
          <a:bodyPr/>
          <a:lstStyle/>
          <a:p>
            <a:fld id="{30587285-3700-E248-83A2-3287E7F82685}" type="datetime1">
              <a:rPr lang="en-US" smtClean="0"/>
              <a:t>8/10/26</a:t>
            </a:fld>
            <a:endParaRPr lang="en-US"/>
          </a:p>
        </p:txBody>
      </p:sp>
      <p:sp>
        <p:nvSpPr>
          <p:cNvPr id="6" name="Footer Placeholder 5">
            <a:extLst>
              <a:ext uri="{FF2B5EF4-FFF2-40B4-BE49-F238E27FC236}">
                <a16:creationId xmlns:a16="http://schemas.microsoft.com/office/drawing/2014/main" id="{E88E29B2-C509-882C-9C96-93D1A4799C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D06199-C1A3-D0F6-FF5D-98AFB184D807}"/>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29889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D936-A3FB-9185-35B2-21F90E313E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18E5B4-3FCB-6C00-EB40-35E8CAB81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71FC54-1AAB-650B-3320-649FEBE46A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B19608-8967-EA72-2CE1-938A0E69893C}"/>
              </a:ext>
            </a:extLst>
          </p:cNvPr>
          <p:cNvSpPr>
            <a:spLocks noGrp="1"/>
          </p:cNvSpPr>
          <p:nvPr>
            <p:ph type="dt" sz="half" idx="10"/>
          </p:nvPr>
        </p:nvSpPr>
        <p:spPr/>
        <p:txBody>
          <a:bodyPr/>
          <a:lstStyle/>
          <a:p>
            <a:fld id="{D7C86678-D6BF-B64E-8B7C-74D7EC0D90A5}" type="datetime1">
              <a:rPr lang="en-US" smtClean="0"/>
              <a:t>8/10/26</a:t>
            </a:fld>
            <a:endParaRPr lang="en-US"/>
          </a:p>
        </p:txBody>
      </p:sp>
      <p:sp>
        <p:nvSpPr>
          <p:cNvPr id="6" name="Footer Placeholder 5">
            <a:extLst>
              <a:ext uri="{FF2B5EF4-FFF2-40B4-BE49-F238E27FC236}">
                <a16:creationId xmlns:a16="http://schemas.microsoft.com/office/drawing/2014/main" id="{056BC19F-FE92-DB46-D1F5-B52821BB44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A04C42-0272-E977-1D97-90DE774178BD}"/>
              </a:ext>
            </a:extLst>
          </p:cNvPr>
          <p:cNvSpPr>
            <a:spLocks noGrp="1"/>
          </p:cNvSpPr>
          <p:nvPr>
            <p:ph type="sldNum" sz="quarter" idx="12"/>
          </p:nvPr>
        </p:nvSpPr>
        <p:spPr/>
        <p:txBody>
          <a:bodyPr/>
          <a:lstStyle/>
          <a:p>
            <a:fld id="{110CB1F1-ACDE-8A4D-AC9C-4F7AF82CC429}" type="slidenum">
              <a:rPr lang="en-US" smtClean="0"/>
              <a:t>‹#›</a:t>
            </a:fld>
            <a:endParaRPr lang="en-US"/>
          </a:p>
        </p:txBody>
      </p:sp>
    </p:spTree>
    <p:extLst>
      <p:ext uri="{BB962C8B-B14F-4D97-AF65-F5344CB8AC3E}">
        <p14:creationId xmlns:p14="http://schemas.microsoft.com/office/powerpoint/2010/main" val="3057913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59DB34-77AC-B56B-C4B8-F22AA619BB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1ED6F-1BA2-E09B-033C-17AF67DF8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2C167-C2D6-E065-2999-841A66983E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E43CA0-8DCE-D340-87EB-A05EB23AB646}" type="datetime1">
              <a:rPr lang="en-US" smtClean="0"/>
              <a:t>8/10/26</a:t>
            </a:fld>
            <a:endParaRPr lang="en-US"/>
          </a:p>
        </p:txBody>
      </p:sp>
      <p:sp>
        <p:nvSpPr>
          <p:cNvPr id="5" name="Footer Placeholder 4">
            <a:extLst>
              <a:ext uri="{FF2B5EF4-FFF2-40B4-BE49-F238E27FC236}">
                <a16:creationId xmlns:a16="http://schemas.microsoft.com/office/drawing/2014/main" id="{0D12BC1C-050E-F2D1-386F-D5E4668547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19A6BD-6E9D-BFA4-0716-CE04D000BD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400">
                <a:solidFill>
                  <a:schemeClr val="tx1">
                    <a:tint val="82000"/>
                  </a:schemeClr>
                </a:solidFill>
              </a:defRPr>
            </a:lvl1pPr>
          </a:lstStyle>
          <a:p>
            <a:fld id="{110CB1F1-ACDE-8A4D-AC9C-4F7AF82CC429}" type="slidenum">
              <a:rPr lang="en-US" smtClean="0"/>
              <a:pPr/>
              <a:t>‹#›</a:t>
            </a:fld>
            <a:endParaRPr lang="en-US" sz="2400" dirty="0"/>
          </a:p>
        </p:txBody>
      </p:sp>
    </p:spTree>
    <p:extLst>
      <p:ext uri="{BB962C8B-B14F-4D97-AF65-F5344CB8AC3E}">
        <p14:creationId xmlns:p14="http://schemas.microsoft.com/office/powerpoint/2010/main" val="2330811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45.jpe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F7279-0DB7-1BFF-4BCF-A72BF014634F}"/>
              </a:ext>
            </a:extLst>
          </p:cNvPr>
          <p:cNvSpPr>
            <a:spLocks noGrp="1"/>
          </p:cNvSpPr>
          <p:nvPr>
            <p:ph type="ctrTitle"/>
          </p:nvPr>
        </p:nvSpPr>
        <p:spPr/>
        <p:txBody>
          <a:bodyPr>
            <a:normAutofit/>
          </a:bodyPr>
          <a:lstStyle/>
          <a:p>
            <a:r>
              <a:rPr lang="en-US" sz="4000" dirty="0"/>
              <a:t>Jack London’s Medicine Case on Display in the House of Happy Walls Museum: </a:t>
            </a:r>
            <a:br>
              <a:rPr lang="en-US" sz="4000" dirty="0"/>
            </a:br>
            <a:r>
              <a:rPr lang="en-US" sz="4000" dirty="0"/>
              <a:t>The Drugs He Used in His Life and Literature.</a:t>
            </a:r>
          </a:p>
        </p:txBody>
      </p:sp>
      <p:sp>
        <p:nvSpPr>
          <p:cNvPr id="3" name="Subtitle 2">
            <a:extLst>
              <a:ext uri="{FF2B5EF4-FFF2-40B4-BE49-F238E27FC236}">
                <a16:creationId xmlns:a16="http://schemas.microsoft.com/office/drawing/2014/main" id="{150BD8BA-3F24-A5AC-A397-8540C3BA6CCD}"/>
              </a:ext>
            </a:extLst>
          </p:cNvPr>
          <p:cNvSpPr>
            <a:spLocks noGrp="1"/>
          </p:cNvSpPr>
          <p:nvPr>
            <p:ph type="subTitle" idx="1"/>
          </p:nvPr>
        </p:nvSpPr>
        <p:spPr/>
        <p:txBody>
          <a:bodyPr>
            <a:normAutofit lnSpcReduction="10000"/>
          </a:bodyPr>
          <a:lstStyle/>
          <a:p>
            <a:r>
              <a:rPr lang="en-US" dirty="0"/>
              <a:t>Richard M. Rocco, PhD</a:t>
            </a:r>
          </a:p>
          <a:p>
            <a:r>
              <a:rPr lang="en-US" dirty="0"/>
              <a:t>Samuel Merritt University </a:t>
            </a:r>
          </a:p>
          <a:p>
            <a:r>
              <a:rPr lang="en-US" dirty="0"/>
              <a:t>Oakland, CA 94607</a:t>
            </a:r>
          </a:p>
          <a:p>
            <a:r>
              <a:rPr lang="en-US" dirty="0"/>
              <a:t>August 06, 2026 </a:t>
            </a:r>
          </a:p>
        </p:txBody>
      </p:sp>
      <p:sp>
        <p:nvSpPr>
          <p:cNvPr id="4" name="Slide Number Placeholder 3">
            <a:extLst>
              <a:ext uri="{FF2B5EF4-FFF2-40B4-BE49-F238E27FC236}">
                <a16:creationId xmlns:a16="http://schemas.microsoft.com/office/drawing/2014/main" id="{F8B07BD8-2FF0-C2E1-866D-38BD4D584657}"/>
              </a:ext>
            </a:extLst>
          </p:cNvPr>
          <p:cNvSpPr>
            <a:spLocks noGrp="1"/>
          </p:cNvSpPr>
          <p:nvPr>
            <p:ph type="sldNum" sz="quarter" idx="12"/>
          </p:nvPr>
        </p:nvSpPr>
        <p:spPr/>
        <p:txBody>
          <a:bodyPr/>
          <a:lstStyle/>
          <a:p>
            <a:fld id="{110CB1F1-ACDE-8A4D-AC9C-4F7AF82CC429}" type="slidenum">
              <a:rPr lang="en-US" sz="2400" smtClean="0"/>
              <a:t>1</a:t>
            </a:fld>
            <a:endParaRPr lang="en-US" sz="2400" dirty="0"/>
          </a:p>
        </p:txBody>
      </p:sp>
      <p:sp>
        <p:nvSpPr>
          <p:cNvPr id="5" name="TextBox 4">
            <a:extLst>
              <a:ext uri="{FF2B5EF4-FFF2-40B4-BE49-F238E27FC236}">
                <a16:creationId xmlns:a16="http://schemas.microsoft.com/office/drawing/2014/main" id="{A06C76A5-FC59-752A-5D45-5FA4529D12E7}"/>
              </a:ext>
            </a:extLst>
          </p:cNvPr>
          <p:cNvSpPr txBox="1"/>
          <p:nvPr/>
        </p:nvSpPr>
        <p:spPr>
          <a:xfrm>
            <a:off x="9101470" y="5475767"/>
            <a:ext cx="2316468" cy="369332"/>
          </a:xfrm>
          <a:prstGeom prst="rect">
            <a:avLst/>
          </a:prstGeom>
          <a:noFill/>
        </p:spPr>
        <p:txBody>
          <a:bodyPr wrap="none" rtlCol="0">
            <a:spAutoFit/>
          </a:bodyPr>
          <a:lstStyle/>
          <a:p>
            <a:r>
              <a:rPr lang="en-US" dirty="0"/>
              <a:t>(Ver 1.9 July 29, 2026)</a:t>
            </a:r>
          </a:p>
        </p:txBody>
      </p:sp>
    </p:spTree>
    <p:extLst>
      <p:ext uri="{BB962C8B-B14F-4D97-AF65-F5344CB8AC3E}">
        <p14:creationId xmlns:p14="http://schemas.microsoft.com/office/powerpoint/2010/main" val="562088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18BE6-873D-EDBF-D603-79E025C154C7}"/>
              </a:ext>
            </a:extLst>
          </p:cNvPr>
          <p:cNvSpPr>
            <a:spLocks noGrp="1"/>
          </p:cNvSpPr>
          <p:nvPr>
            <p:ph type="title"/>
          </p:nvPr>
        </p:nvSpPr>
        <p:spPr/>
        <p:txBody>
          <a:bodyPr/>
          <a:lstStyle/>
          <a:p>
            <a:r>
              <a:rPr lang="en-US" dirty="0"/>
              <a:t>	   Salicylate Pills in Jack London’s </a:t>
            </a:r>
            <a:br>
              <a:rPr lang="en-US" dirty="0"/>
            </a:br>
            <a:r>
              <a:rPr lang="en-US" dirty="0"/>
              <a:t>			Medicine Case </a:t>
            </a:r>
          </a:p>
        </p:txBody>
      </p:sp>
      <p:pic>
        <p:nvPicPr>
          <p:cNvPr id="6" name="Content Placeholder 5">
            <a:extLst>
              <a:ext uri="{FF2B5EF4-FFF2-40B4-BE49-F238E27FC236}">
                <a16:creationId xmlns:a16="http://schemas.microsoft.com/office/drawing/2014/main" id="{6371089D-1A57-CAC4-F655-56053FAEED0B}"/>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rot="16200000">
            <a:off x="3802490" y="2757873"/>
            <a:ext cx="4083306" cy="1948933"/>
          </a:xfrm>
          <a:prstGeom prst="rect">
            <a:avLst/>
          </a:prstGeom>
        </p:spPr>
      </p:pic>
      <p:sp>
        <p:nvSpPr>
          <p:cNvPr id="4" name="Slide Number Placeholder 3">
            <a:extLst>
              <a:ext uri="{FF2B5EF4-FFF2-40B4-BE49-F238E27FC236}">
                <a16:creationId xmlns:a16="http://schemas.microsoft.com/office/drawing/2014/main" id="{C329AB74-B252-A59D-AA19-475DC614A561}"/>
              </a:ext>
            </a:extLst>
          </p:cNvPr>
          <p:cNvSpPr>
            <a:spLocks noGrp="1"/>
          </p:cNvSpPr>
          <p:nvPr>
            <p:ph type="sldNum" sz="quarter" idx="12"/>
          </p:nvPr>
        </p:nvSpPr>
        <p:spPr/>
        <p:txBody>
          <a:bodyPr/>
          <a:lstStyle/>
          <a:p>
            <a:fld id="{110CB1F1-ACDE-8A4D-AC9C-4F7AF82CC429}" type="slidenum">
              <a:rPr lang="en-US" smtClean="0"/>
              <a:t>10</a:t>
            </a:fld>
            <a:endParaRPr lang="en-US" dirty="0"/>
          </a:p>
        </p:txBody>
      </p:sp>
      <p:pic>
        <p:nvPicPr>
          <p:cNvPr id="8" name="Picture 7">
            <a:extLst>
              <a:ext uri="{FF2B5EF4-FFF2-40B4-BE49-F238E27FC236}">
                <a16:creationId xmlns:a16="http://schemas.microsoft.com/office/drawing/2014/main" id="{7FEA787E-FCD7-85CC-B038-1A4697DC29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71126" y="2757874"/>
            <a:ext cx="4083306" cy="1948933"/>
          </a:xfrm>
          <a:prstGeom prst="rect">
            <a:avLst/>
          </a:prstGeom>
        </p:spPr>
      </p:pic>
      <p:pic>
        <p:nvPicPr>
          <p:cNvPr id="10" name="Picture 9">
            <a:extLst>
              <a:ext uri="{FF2B5EF4-FFF2-40B4-BE49-F238E27FC236}">
                <a16:creationId xmlns:a16="http://schemas.microsoft.com/office/drawing/2014/main" id="{950F2AAD-1431-65B4-1550-C28F1B7EA57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7321939" y="2586905"/>
            <a:ext cx="4168477" cy="2205702"/>
          </a:xfrm>
          <a:prstGeom prst="rect">
            <a:avLst/>
          </a:prstGeom>
        </p:spPr>
      </p:pic>
      <p:sp>
        <p:nvSpPr>
          <p:cNvPr id="11" name="TextBox 10">
            <a:extLst>
              <a:ext uri="{FF2B5EF4-FFF2-40B4-BE49-F238E27FC236}">
                <a16:creationId xmlns:a16="http://schemas.microsoft.com/office/drawing/2014/main" id="{9756DE1D-6939-1B0D-7A77-95FCC8E1CD5F}"/>
              </a:ext>
            </a:extLst>
          </p:cNvPr>
          <p:cNvSpPr txBox="1"/>
          <p:nvPr/>
        </p:nvSpPr>
        <p:spPr>
          <a:xfrm>
            <a:off x="838199" y="6103088"/>
            <a:ext cx="10857615" cy="646331"/>
          </a:xfrm>
          <a:prstGeom prst="rect">
            <a:avLst/>
          </a:prstGeom>
          <a:noFill/>
        </p:spPr>
        <p:txBody>
          <a:bodyPr wrap="square" rtlCol="0">
            <a:spAutoFit/>
          </a:bodyPr>
          <a:lstStyle/>
          <a:p>
            <a:r>
              <a:rPr lang="en-US" dirty="0"/>
              <a:t>    Strontium Salicylate	                              Phenyl Salicylate 		         Sodium  Salicylate</a:t>
            </a:r>
          </a:p>
          <a:p>
            <a:r>
              <a:rPr lang="en-US" dirty="0"/>
              <a:t>								         Methyl salicylate </a:t>
            </a:r>
          </a:p>
        </p:txBody>
      </p:sp>
    </p:spTree>
    <p:extLst>
      <p:ext uri="{BB962C8B-B14F-4D97-AF65-F5344CB8AC3E}">
        <p14:creationId xmlns:p14="http://schemas.microsoft.com/office/powerpoint/2010/main" val="495122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D2FDE-47CA-3FBE-67FC-DB7932DE04CE}"/>
              </a:ext>
            </a:extLst>
          </p:cNvPr>
          <p:cNvSpPr>
            <a:spLocks noGrp="1"/>
          </p:cNvSpPr>
          <p:nvPr>
            <p:ph type="title"/>
          </p:nvPr>
        </p:nvSpPr>
        <p:spPr/>
        <p:txBody>
          <a:bodyPr/>
          <a:lstStyle/>
          <a:p>
            <a:r>
              <a:rPr lang="en-US" dirty="0"/>
              <a:t>		Acetyl Salicylate (Aspirin</a:t>
            </a:r>
            <a:r>
              <a:rPr lang="en-US" baseline="30000" dirty="0"/>
              <a:t>®</a:t>
            </a:r>
            <a:r>
              <a:rPr lang="en-US" dirty="0"/>
              <a:t>)</a:t>
            </a:r>
          </a:p>
        </p:txBody>
      </p:sp>
      <p:pic>
        <p:nvPicPr>
          <p:cNvPr id="8" name="Content Placeholder 7">
            <a:extLst>
              <a:ext uri="{FF2B5EF4-FFF2-40B4-BE49-F238E27FC236}">
                <a16:creationId xmlns:a16="http://schemas.microsoft.com/office/drawing/2014/main" id="{88224F4F-A81B-997A-AEAA-B1C0057297F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059976" y="3528645"/>
            <a:ext cx="2463781" cy="3192829"/>
          </a:xfrm>
          <a:prstGeom prst="rect">
            <a:avLst/>
          </a:prstGeom>
        </p:spPr>
      </p:pic>
      <p:sp>
        <p:nvSpPr>
          <p:cNvPr id="4" name="Slide Number Placeholder 3">
            <a:extLst>
              <a:ext uri="{FF2B5EF4-FFF2-40B4-BE49-F238E27FC236}">
                <a16:creationId xmlns:a16="http://schemas.microsoft.com/office/drawing/2014/main" id="{FE01C9FB-F0AC-35CB-00EE-173EF4386CA4}"/>
              </a:ext>
            </a:extLst>
          </p:cNvPr>
          <p:cNvSpPr>
            <a:spLocks noGrp="1"/>
          </p:cNvSpPr>
          <p:nvPr>
            <p:ph type="sldNum" sz="quarter" idx="12"/>
          </p:nvPr>
        </p:nvSpPr>
        <p:spPr/>
        <p:txBody>
          <a:bodyPr/>
          <a:lstStyle/>
          <a:p>
            <a:fld id="{110CB1F1-ACDE-8A4D-AC9C-4F7AF82CC429}" type="slidenum">
              <a:rPr lang="en-US" smtClean="0"/>
              <a:t>11</a:t>
            </a:fld>
            <a:endParaRPr lang="en-US" dirty="0"/>
          </a:p>
        </p:txBody>
      </p:sp>
      <p:sp>
        <p:nvSpPr>
          <p:cNvPr id="5" name="TextBox 4">
            <a:extLst>
              <a:ext uri="{FF2B5EF4-FFF2-40B4-BE49-F238E27FC236}">
                <a16:creationId xmlns:a16="http://schemas.microsoft.com/office/drawing/2014/main" id="{A685FA95-4D2F-3EA7-223D-BD21418B1936}"/>
              </a:ext>
            </a:extLst>
          </p:cNvPr>
          <p:cNvSpPr txBox="1"/>
          <p:nvPr/>
        </p:nvSpPr>
        <p:spPr>
          <a:xfrm>
            <a:off x="754380" y="1690688"/>
            <a:ext cx="10101462" cy="2215991"/>
          </a:xfrm>
          <a:prstGeom prst="rect">
            <a:avLst/>
          </a:prstGeom>
          <a:noFill/>
        </p:spPr>
        <p:txBody>
          <a:bodyPr wrap="square" rtlCol="0">
            <a:spAutoFit/>
          </a:bodyPr>
          <a:lstStyle/>
          <a:p>
            <a:r>
              <a:rPr lang="en-US" sz="2400" i="1" dirty="0"/>
              <a:t>			The Mutiny of the Elsinore </a:t>
            </a:r>
            <a:r>
              <a:rPr lang="en-US" sz="2400" dirty="0"/>
              <a:t>(1913) </a:t>
            </a:r>
          </a:p>
          <a:p>
            <a:r>
              <a:rPr lang="en-US" sz="2400" dirty="0"/>
              <a:t>	The narrator described how Margaret West treated the deck hand</a:t>
            </a:r>
          </a:p>
          <a:p>
            <a:r>
              <a:rPr lang="en-US" sz="2400" dirty="0"/>
              <a:t>	 Wada, “several days back, when Wada suffered from a</a:t>
            </a:r>
          </a:p>
          <a:p>
            <a:r>
              <a:rPr lang="en-US" sz="2400" dirty="0"/>
              <a:t>	severe headache, she was quite perturbed, and dosed him with</a:t>
            </a:r>
          </a:p>
          <a:p>
            <a:r>
              <a:rPr lang="en-US" sz="2400" dirty="0"/>
              <a:t> 	aspirin.”</a:t>
            </a:r>
          </a:p>
          <a:p>
            <a:endParaRPr lang="en-US" dirty="0"/>
          </a:p>
        </p:txBody>
      </p:sp>
      <p:sp>
        <p:nvSpPr>
          <p:cNvPr id="3" name="TextBox 2">
            <a:extLst>
              <a:ext uri="{FF2B5EF4-FFF2-40B4-BE49-F238E27FC236}">
                <a16:creationId xmlns:a16="http://schemas.microsoft.com/office/drawing/2014/main" id="{9036F5EF-FBA1-27F4-B8A1-8B07F8354C29}"/>
              </a:ext>
            </a:extLst>
          </p:cNvPr>
          <p:cNvSpPr txBox="1"/>
          <p:nvPr/>
        </p:nvSpPr>
        <p:spPr>
          <a:xfrm rot="10800000" flipV="1">
            <a:off x="6096001" y="4101625"/>
            <a:ext cx="4759841" cy="923330"/>
          </a:xfrm>
          <a:prstGeom prst="rect">
            <a:avLst/>
          </a:prstGeom>
          <a:noFill/>
        </p:spPr>
        <p:txBody>
          <a:bodyPr wrap="square" rtlCol="0">
            <a:spAutoFit/>
          </a:bodyPr>
          <a:lstStyle/>
          <a:p>
            <a:r>
              <a:rPr lang="en-US" i="1" dirty="0"/>
              <a:t>The Mutiny of the Elsinore</a:t>
            </a:r>
            <a:r>
              <a:rPr lang="en-US" dirty="0"/>
              <a:t>, </a:t>
            </a:r>
          </a:p>
          <a:p>
            <a:r>
              <a:rPr lang="en-US" dirty="0"/>
              <a:t>New York: The Macmillan Company,</a:t>
            </a:r>
          </a:p>
          <a:p>
            <a:r>
              <a:rPr lang="en-US" dirty="0"/>
              <a:t> C17, p 118, 1914</a:t>
            </a:r>
          </a:p>
        </p:txBody>
      </p:sp>
    </p:spTree>
    <p:extLst>
      <p:ext uri="{BB962C8B-B14F-4D97-AF65-F5344CB8AC3E}">
        <p14:creationId xmlns:p14="http://schemas.microsoft.com/office/powerpoint/2010/main" val="876928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9156F-03B0-46A9-32FE-2405C0C8457D}"/>
              </a:ext>
            </a:extLst>
          </p:cNvPr>
          <p:cNvSpPr>
            <a:spLocks noGrp="1"/>
          </p:cNvSpPr>
          <p:nvPr>
            <p:ph type="title"/>
          </p:nvPr>
        </p:nvSpPr>
        <p:spPr/>
        <p:txBody>
          <a:bodyPr>
            <a:normAutofit/>
          </a:bodyPr>
          <a:lstStyle/>
          <a:p>
            <a:r>
              <a:rPr lang="en-US" dirty="0"/>
              <a:t>	(2) Malaria: Jack and Charmian London</a:t>
            </a:r>
            <a:br>
              <a:rPr lang="en-US" dirty="0"/>
            </a:br>
            <a:r>
              <a:rPr lang="en-US" dirty="0"/>
              <a:t>		Treat Their Malaria Infections. </a:t>
            </a:r>
          </a:p>
        </p:txBody>
      </p:sp>
      <p:pic>
        <p:nvPicPr>
          <p:cNvPr id="7" name="Content Placeholder 6">
            <a:extLst>
              <a:ext uri="{FF2B5EF4-FFF2-40B4-BE49-F238E27FC236}">
                <a16:creationId xmlns:a16="http://schemas.microsoft.com/office/drawing/2014/main" id="{EF5091C6-C003-7101-99BD-C240178C4A3A}"/>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471510" y="1690688"/>
            <a:ext cx="2438249" cy="4137356"/>
          </a:xfrm>
          <a:prstGeom prst="rect">
            <a:avLst/>
          </a:prstGeom>
        </p:spPr>
      </p:pic>
      <p:sp>
        <p:nvSpPr>
          <p:cNvPr id="4" name="Content Placeholder 3">
            <a:extLst>
              <a:ext uri="{FF2B5EF4-FFF2-40B4-BE49-F238E27FC236}">
                <a16:creationId xmlns:a16="http://schemas.microsoft.com/office/drawing/2014/main" id="{289D986F-661F-CBEB-F0FB-C25AB21F1844}"/>
              </a:ext>
            </a:extLst>
          </p:cNvPr>
          <p:cNvSpPr>
            <a:spLocks noGrp="1"/>
          </p:cNvSpPr>
          <p:nvPr>
            <p:ph sz="half" idx="2"/>
          </p:nvPr>
        </p:nvSpPr>
        <p:spPr>
          <a:xfrm>
            <a:off x="3118585" y="1690688"/>
            <a:ext cx="7894408" cy="4665662"/>
          </a:xfrm>
        </p:spPr>
        <p:txBody>
          <a:bodyPr>
            <a:normAutofit fontScale="92500" lnSpcReduction="10000"/>
          </a:bodyPr>
          <a:lstStyle/>
          <a:p>
            <a:pPr marL="0" indent="0">
              <a:buNone/>
            </a:pPr>
            <a:r>
              <a:rPr lang="en-US" sz="2000" dirty="0"/>
              <a:t>	On the way home from the South Seas in late 1908,</a:t>
            </a:r>
          </a:p>
          <a:p>
            <a:pPr marL="0" indent="0">
              <a:buNone/>
            </a:pPr>
            <a:r>
              <a:rPr lang="en-US" sz="2400" dirty="0"/>
              <a:t>”I was time and again laid low with the terrible Solomon Island malaria. Jack and Nakata suffering [with] light attacks nursed me.” 	</a:t>
            </a:r>
          </a:p>
          <a:p>
            <a:pPr marL="0" indent="0">
              <a:buNone/>
            </a:pPr>
            <a:r>
              <a:rPr lang="en-US" sz="2400" dirty="0"/>
              <a:t>	</a:t>
            </a:r>
            <a:r>
              <a:rPr lang="en-US" sz="2200" dirty="0"/>
              <a:t>Charmian K. London, </a:t>
            </a:r>
          </a:p>
          <a:p>
            <a:pPr marL="0" indent="0">
              <a:buNone/>
            </a:pPr>
            <a:r>
              <a:rPr lang="en-US" sz="2400" dirty="0"/>
              <a:t>	</a:t>
            </a:r>
            <a:r>
              <a:rPr lang="en-US" sz="2000" i="1" dirty="0"/>
              <a:t>The Book of Jack London</a:t>
            </a:r>
            <a:r>
              <a:rPr lang="en-US" sz="2000" dirty="0"/>
              <a:t>, New York: The Century Co.,</a:t>
            </a:r>
          </a:p>
          <a:p>
            <a:pPr marL="0" indent="0">
              <a:buNone/>
            </a:pPr>
            <a:r>
              <a:rPr lang="en-US" sz="2000" dirty="0"/>
              <a:t>	 C31, p 175. 1921.</a:t>
            </a:r>
          </a:p>
          <a:p>
            <a:pPr marL="0" indent="0">
              <a:buNone/>
            </a:pPr>
            <a:endParaRPr lang="en-US" sz="2400" dirty="0"/>
          </a:p>
          <a:p>
            <a:pPr marL="0" indent="0">
              <a:buNone/>
            </a:pPr>
            <a:r>
              <a:rPr lang="en-US" sz="2000" dirty="0"/>
              <a:t>	At home on the ranch in Glen Ellen</a:t>
            </a:r>
          </a:p>
          <a:p>
            <a:pPr marL="0" indent="0">
              <a:buNone/>
            </a:pPr>
            <a:r>
              <a:rPr lang="en-US" sz="2400" dirty="0"/>
              <a:t>“exuberance in our general happy estate was sorely tempered by anemia and sporadic attacks of the vicious malaria that so impaired my usefulness.” </a:t>
            </a:r>
          </a:p>
          <a:p>
            <a:pPr marL="0" indent="0">
              <a:buNone/>
            </a:pPr>
            <a:r>
              <a:rPr lang="en-US" sz="2400" dirty="0"/>
              <a:t>	</a:t>
            </a:r>
            <a:r>
              <a:rPr lang="en-US" sz="2000" i="1" dirty="0"/>
              <a:t>The Book of Jack London</a:t>
            </a:r>
            <a:r>
              <a:rPr lang="en-US" sz="2000" dirty="0"/>
              <a:t>, C32, p 180, 1921.</a:t>
            </a:r>
          </a:p>
          <a:p>
            <a:pPr marL="0" indent="0">
              <a:buNone/>
            </a:pPr>
            <a:endParaRPr lang="en-US"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02929F4D-7412-2C51-C6D1-09D322D67ACA}"/>
              </a:ext>
            </a:extLst>
          </p:cNvPr>
          <p:cNvSpPr>
            <a:spLocks noGrp="1"/>
          </p:cNvSpPr>
          <p:nvPr>
            <p:ph type="sldNum" sz="quarter" idx="12"/>
          </p:nvPr>
        </p:nvSpPr>
        <p:spPr/>
        <p:txBody>
          <a:bodyPr/>
          <a:lstStyle/>
          <a:p>
            <a:fld id="{110CB1F1-ACDE-8A4D-AC9C-4F7AF82CC429}" type="slidenum">
              <a:rPr lang="en-US" smtClean="0"/>
              <a:t>12</a:t>
            </a:fld>
            <a:endParaRPr lang="en-US"/>
          </a:p>
        </p:txBody>
      </p:sp>
      <p:sp>
        <p:nvSpPr>
          <p:cNvPr id="8" name="TextBox 7">
            <a:extLst>
              <a:ext uri="{FF2B5EF4-FFF2-40B4-BE49-F238E27FC236}">
                <a16:creationId xmlns:a16="http://schemas.microsoft.com/office/drawing/2014/main" id="{E2FEBA93-5D32-3934-01D3-0DA17ECAEA45}"/>
              </a:ext>
            </a:extLst>
          </p:cNvPr>
          <p:cNvSpPr txBox="1"/>
          <p:nvPr/>
        </p:nvSpPr>
        <p:spPr>
          <a:xfrm>
            <a:off x="140679" y="5892581"/>
            <a:ext cx="4835752" cy="400110"/>
          </a:xfrm>
          <a:prstGeom prst="rect">
            <a:avLst/>
          </a:prstGeom>
          <a:noFill/>
        </p:spPr>
        <p:txBody>
          <a:bodyPr wrap="square" rtlCol="0">
            <a:spAutoFit/>
          </a:bodyPr>
          <a:lstStyle/>
          <a:p>
            <a:r>
              <a:rPr lang="en-US" sz="2000" dirty="0"/>
              <a:t>       Charmian K. London</a:t>
            </a:r>
          </a:p>
        </p:txBody>
      </p:sp>
    </p:spTree>
    <p:extLst>
      <p:ext uri="{BB962C8B-B14F-4D97-AF65-F5344CB8AC3E}">
        <p14:creationId xmlns:p14="http://schemas.microsoft.com/office/powerpoint/2010/main" val="3895912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F4E0-4E76-EB1C-3DCD-15AA9071BCDA}"/>
              </a:ext>
            </a:extLst>
          </p:cNvPr>
          <p:cNvSpPr>
            <a:spLocks noGrp="1"/>
          </p:cNvSpPr>
          <p:nvPr>
            <p:ph type="title"/>
          </p:nvPr>
        </p:nvSpPr>
        <p:spPr/>
        <p:txBody>
          <a:bodyPr/>
          <a:lstStyle/>
          <a:p>
            <a:r>
              <a:rPr lang="en-US" dirty="0"/>
              <a:t>				     Quinine</a:t>
            </a:r>
          </a:p>
        </p:txBody>
      </p:sp>
      <p:pic>
        <p:nvPicPr>
          <p:cNvPr id="7" name="Content Placeholder 6">
            <a:extLst>
              <a:ext uri="{FF2B5EF4-FFF2-40B4-BE49-F238E27FC236}">
                <a16:creationId xmlns:a16="http://schemas.microsoft.com/office/drawing/2014/main" id="{FA5893DD-1D24-94E2-837D-9719FC05546A}"/>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524000"/>
            <a:ext cx="4390292" cy="4968875"/>
          </a:xfrm>
          <a:prstGeom prst="rect">
            <a:avLst/>
          </a:prstGeom>
        </p:spPr>
      </p:pic>
      <p:sp>
        <p:nvSpPr>
          <p:cNvPr id="4" name="Content Placeholder 3">
            <a:extLst>
              <a:ext uri="{FF2B5EF4-FFF2-40B4-BE49-F238E27FC236}">
                <a16:creationId xmlns:a16="http://schemas.microsoft.com/office/drawing/2014/main" id="{B0BA3900-FFEB-F87C-B3A8-BAEC45D62038}"/>
              </a:ext>
            </a:extLst>
          </p:cNvPr>
          <p:cNvSpPr>
            <a:spLocks noGrp="1"/>
          </p:cNvSpPr>
          <p:nvPr>
            <p:ph sz="half" idx="2"/>
          </p:nvPr>
        </p:nvSpPr>
        <p:spPr>
          <a:xfrm>
            <a:off x="5122985" y="1825625"/>
            <a:ext cx="6230815" cy="4351338"/>
          </a:xfrm>
        </p:spPr>
        <p:txBody>
          <a:bodyPr/>
          <a:lstStyle/>
          <a:p>
            <a:pPr marL="0" indent="0">
              <a:buNone/>
            </a:pPr>
            <a:endParaRPr lang="en-US" dirty="0"/>
          </a:p>
          <a:p>
            <a:pPr marL="0" indent="0">
              <a:buNone/>
            </a:pPr>
            <a:r>
              <a:rPr lang="en-US" dirty="0"/>
              <a:t>“Malarial fever is not uncommon, but, owing to the discoveries made in recent years regarding the cause and treatment of malaria, it is now possible, by using quinine . . to obviate all serious danger from malaria.” </a:t>
            </a:r>
            <a:r>
              <a:rPr lang="en-US" dirty="0" err="1"/>
              <a:t>pg</a:t>
            </a:r>
            <a:r>
              <a:rPr lang="en-US" dirty="0"/>
              <a:t> 9</a:t>
            </a:r>
          </a:p>
          <a:p>
            <a:pPr marL="0" indent="0">
              <a:buNone/>
            </a:pPr>
            <a:endParaRPr lang="en-US" dirty="0"/>
          </a:p>
          <a:p>
            <a:pPr marL="0" indent="0">
              <a:buNone/>
            </a:pPr>
            <a:r>
              <a:rPr lang="en-US" dirty="0"/>
              <a:t>Smith, M. S. </a:t>
            </a:r>
            <a:r>
              <a:rPr lang="en-US" i="1" dirty="0"/>
              <a:t>Handbook of the Territory</a:t>
            </a:r>
            <a:r>
              <a:rPr lang="en-US" dirty="0"/>
              <a:t> </a:t>
            </a:r>
            <a:r>
              <a:rPr lang="en-US" i="1" dirty="0"/>
              <a:t>of Papua</a:t>
            </a:r>
            <a:r>
              <a:rPr lang="en-US" dirty="0"/>
              <a:t>, 1907, 108 pages.  HL 332736.</a:t>
            </a:r>
          </a:p>
          <a:p>
            <a:pPr marL="0" indent="0">
              <a:buNone/>
            </a:pPr>
            <a:endParaRPr lang="en-US" dirty="0"/>
          </a:p>
        </p:txBody>
      </p:sp>
      <p:sp>
        <p:nvSpPr>
          <p:cNvPr id="5" name="Slide Number Placeholder 4">
            <a:extLst>
              <a:ext uri="{FF2B5EF4-FFF2-40B4-BE49-F238E27FC236}">
                <a16:creationId xmlns:a16="http://schemas.microsoft.com/office/drawing/2014/main" id="{9B272CAC-C51D-FF77-689E-F7C12D9F5F54}"/>
              </a:ext>
            </a:extLst>
          </p:cNvPr>
          <p:cNvSpPr>
            <a:spLocks noGrp="1"/>
          </p:cNvSpPr>
          <p:nvPr>
            <p:ph type="sldNum" sz="quarter" idx="12"/>
          </p:nvPr>
        </p:nvSpPr>
        <p:spPr/>
        <p:txBody>
          <a:bodyPr/>
          <a:lstStyle/>
          <a:p>
            <a:fld id="{110CB1F1-ACDE-8A4D-AC9C-4F7AF82CC429}" type="slidenum">
              <a:rPr lang="en-US" smtClean="0"/>
              <a:t>13</a:t>
            </a:fld>
            <a:endParaRPr lang="en-US" dirty="0"/>
          </a:p>
        </p:txBody>
      </p:sp>
    </p:spTree>
    <p:extLst>
      <p:ext uri="{BB962C8B-B14F-4D97-AF65-F5344CB8AC3E}">
        <p14:creationId xmlns:p14="http://schemas.microsoft.com/office/powerpoint/2010/main" val="412966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8CB5A-21CF-AA47-83BC-1B0FA3A77A5E}"/>
              </a:ext>
            </a:extLst>
          </p:cNvPr>
          <p:cNvSpPr>
            <a:spLocks noGrp="1"/>
          </p:cNvSpPr>
          <p:nvPr>
            <p:ph type="title"/>
          </p:nvPr>
        </p:nvSpPr>
        <p:spPr>
          <a:xfrm>
            <a:off x="838200" y="365125"/>
            <a:ext cx="10515600" cy="1139492"/>
          </a:xfrm>
        </p:spPr>
        <p:txBody>
          <a:bodyPr/>
          <a:lstStyle/>
          <a:p>
            <a:r>
              <a:rPr lang="en-US" dirty="0"/>
              <a:t>	Quinine Tablets in the Medicine Case</a:t>
            </a:r>
          </a:p>
        </p:txBody>
      </p:sp>
      <p:pic>
        <p:nvPicPr>
          <p:cNvPr id="6" name="Content Placeholder 5">
            <a:extLst>
              <a:ext uri="{FF2B5EF4-FFF2-40B4-BE49-F238E27FC236}">
                <a16:creationId xmlns:a16="http://schemas.microsoft.com/office/drawing/2014/main" id="{F66F88C8-FE0E-C17E-8ABE-0B9A682D8438}"/>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853415" y="1697777"/>
            <a:ext cx="6719777" cy="2179524"/>
          </a:xfrm>
          <a:prstGeom prst="rect">
            <a:avLst/>
          </a:prstGeom>
        </p:spPr>
      </p:pic>
      <p:sp>
        <p:nvSpPr>
          <p:cNvPr id="4" name="Slide Number Placeholder 3">
            <a:extLst>
              <a:ext uri="{FF2B5EF4-FFF2-40B4-BE49-F238E27FC236}">
                <a16:creationId xmlns:a16="http://schemas.microsoft.com/office/drawing/2014/main" id="{159B1EBA-7D37-0FC1-93F0-9C698EA76AC2}"/>
              </a:ext>
            </a:extLst>
          </p:cNvPr>
          <p:cNvSpPr>
            <a:spLocks noGrp="1"/>
          </p:cNvSpPr>
          <p:nvPr>
            <p:ph type="sldNum" sz="quarter" idx="12"/>
          </p:nvPr>
        </p:nvSpPr>
        <p:spPr/>
        <p:txBody>
          <a:bodyPr/>
          <a:lstStyle/>
          <a:p>
            <a:fld id="{110CB1F1-ACDE-8A4D-AC9C-4F7AF82CC429}" type="slidenum">
              <a:rPr lang="en-US" smtClean="0"/>
              <a:t>14</a:t>
            </a:fld>
            <a:endParaRPr lang="en-US"/>
          </a:p>
        </p:txBody>
      </p:sp>
      <p:sp>
        <p:nvSpPr>
          <p:cNvPr id="3" name="TextBox 2">
            <a:extLst>
              <a:ext uri="{FF2B5EF4-FFF2-40B4-BE49-F238E27FC236}">
                <a16:creationId xmlns:a16="http://schemas.microsoft.com/office/drawing/2014/main" id="{69A34B8F-0BD1-2245-3B0F-503F733F1453}"/>
              </a:ext>
            </a:extLst>
          </p:cNvPr>
          <p:cNvSpPr txBox="1"/>
          <p:nvPr/>
        </p:nvSpPr>
        <p:spPr>
          <a:xfrm>
            <a:off x="1265274" y="4582633"/>
            <a:ext cx="184731" cy="369332"/>
          </a:xfrm>
          <a:prstGeom prst="rect">
            <a:avLst/>
          </a:prstGeom>
          <a:noFill/>
        </p:spPr>
        <p:txBody>
          <a:bodyPr wrap="none" rtlCol="0">
            <a:spAutoFit/>
          </a:bodyPr>
          <a:lstStyle/>
          <a:p>
            <a:endParaRPr lang="en-US"/>
          </a:p>
        </p:txBody>
      </p:sp>
      <p:sp>
        <p:nvSpPr>
          <p:cNvPr id="7" name="TextBox 6">
            <a:extLst>
              <a:ext uri="{FF2B5EF4-FFF2-40B4-BE49-F238E27FC236}">
                <a16:creationId xmlns:a16="http://schemas.microsoft.com/office/drawing/2014/main" id="{8A3B0B76-FC08-77B9-AA15-707024CDF074}"/>
              </a:ext>
            </a:extLst>
          </p:cNvPr>
          <p:cNvSpPr txBox="1"/>
          <p:nvPr/>
        </p:nvSpPr>
        <p:spPr>
          <a:xfrm>
            <a:off x="3134127" y="4594302"/>
            <a:ext cx="6719777" cy="461665"/>
          </a:xfrm>
          <a:prstGeom prst="rect">
            <a:avLst/>
          </a:prstGeom>
          <a:noFill/>
        </p:spPr>
        <p:txBody>
          <a:bodyPr wrap="square" rtlCol="0">
            <a:spAutoFit/>
          </a:bodyPr>
          <a:lstStyle/>
          <a:p>
            <a:r>
              <a:rPr lang="en-US" sz="2400" dirty="0"/>
              <a:t>Quinine in a vial of Rhinitis Half-Strength tablets</a:t>
            </a:r>
          </a:p>
        </p:txBody>
      </p:sp>
    </p:spTree>
    <p:extLst>
      <p:ext uri="{BB962C8B-B14F-4D97-AF65-F5344CB8AC3E}">
        <p14:creationId xmlns:p14="http://schemas.microsoft.com/office/powerpoint/2010/main" val="2791416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D428-BECE-5E04-CC14-A01E91127F7A}"/>
              </a:ext>
            </a:extLst>
          </p:cNvPr>
          <p:cNvSpPr>
            <a:spLocks noGrp="1"/>
          </p:cNvSpPr>
          <p:nvPr>
            <p:ph type="title"/>
          </p:nvPr>
        </p:nvSpPr>
        <p:spPr/>
        <p:txBody>
          <a:bodyPr/>
          <a:lstStyle/>
          <a:p>
            <a:r>
              <a:rPr lang="en-US" dirty="0"/>
              <a:t>				     Quinine</a:t>
            </a:r>
          </a:p>
        </p:txBody>
      </p:sp>
      <p:pic>
        <p:nvPicPr>
          <p:cNvPr id="7" name="Content Placeholder 6">
            <a:extLst>
              <a:ext uri="{FF2B5EF4-FFF2-40B4-BE49-F238E27FC236}">
                <a16:creationId xmlns:a16="http://schemas.microsoft.com/office/drawing/2014/main" id="{6E44DC50-87D3-FF76-6A3A-795B474048BA}"/>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968880" y="1825625"/>
            <a:ext cx="2905910" cy="4351338"/>
          </a:xfrm>
          <a:prstGeom prst="rect">
            <a:avLst/>
          </a:prstGeom>
        </p:spPr>
      </p:pic>
      <p:sp>
        <p:nvSpPr>
          <p:cNvPr id="4" name="Content Placeholder 3">
            <a:extLst>
              <a:ext uri="{FF2B5EF4-FFF2-40B4-BE49-F238E27FC236}">
                <a16:creationId xmlns:a16="http://schemas.microsoft.com/office/drawing/2014/main" id="{23B2E9BE-2B71-2083-F843-409D5020D0DB}"/>
              </a:ext>
            </a:extLst>
          </p:cNvPr>
          <p:cNvSpPr>
            <a:spLocks noGrp="1"/>
          </p:cNvSpPr>
          <p:nvPr>
            <p:ph sz="half" idx="2"/>
          </p:nvPr>
        </p:nvSpPr>
        <p:spPr>
          <a:xfrm>
            <a:off x="4134678" y="1825624"/>
            <a:ext cx="7792279" cy="5032375"/>
          </a:xfrm>
        </p:spPr>
        <p:txBody>
          <a:bodyPr/>
          <a:lstStyle/>
          <a:p>
            <a:pPr marL="0" indent="0">
              <a:buNone/>
            </a:pPr>
            <a:r>
              <a:rPr lang="en-US" i="1" dirty="0"/>
              <a:t>		White Fang </a:t>
            </a:r>
            <a:r>
              <a:rPr lang="en-US" dirty="0"/>
              <a:t>(1905)</a:t>
            </a:r>
          </a:p>
          <a:p>
            <a:pPr marL="0" indent="0">
              <a:buNone/>
            </a:pPr>
            <a:r>
              <a:rPr lang="en-US" dirty="0"/>
              <a:t>Henry says to his partner Bill, </a:t>
            </a:r>
          </a:p>
          <a:p>
            <a:pPr marL="0" indent="0">
              <a:buNone/>
            </a:pPr>
            <a:r>
              <a:rPr lang="en-US" dirty="0"/>
              <a:t>“You’re off color, that’s what’s the matter with you. . . What you need is quinine, an’  I’m </a:t>
            </a:r>
            <a:r>
              <a:rPr lang="en-US" dirty="0" err="1"/>
              <a:t>goin</a:t>
            </a:r>
            <a:r>
              <a:rPr lang="en-US" dirty="0"/>
              <a:t>’ to dose you up stiff as soon as we make Mc Gurry.” </a:t>
            </a:r>
          </a:p>
          <a:p>
            <a:pPr marL="0" indent="0">
              <a:buNone/>
            </a:pPr>
            <a:r>
              <a:rPr lang="en-US" dirty="0"/>
              <a:t>		</a:t>
            </a:r>
            <a:r>
              <a:rPr lang="en-US" sz="2000" i="1" dirty="0"/>
              <a:t>White Fang </a:t>
            </a:r>
            <a:r>
              <a:rPr lang="en-US" sz="2000" dirty="0"/>
              <a:t>C2, p 24</a:t>
            </a:r>
          </a:p>
        </p:txBody>
      </p:sp>
      <p:sp>
        <p:nvSpPr>
          <p:cNvPr id="5" name="Slide Number Placeholder 4">
            <a:extLst>
              <a:ext uri="{FF2B5EF4-FFF2-40B4-BE49-F238E27FC236}">
                <a16:creationId xmlns:a16="http://schemas.microsoft.com/office/drawing/2014/main" id="{FDD55A05-A96E-F750-A0B8-75CB9EB45C10}"/>
              </a:ext>
            </a:extLst>
          </p:cNvPr>
          <p:cNvSpPr>
            <a:spLocks noGrp="1"/>
          </p:cNvSpPr>
          <p:nvPr>
            <p:ph type="sldNum" sz="quarter" idx="12"/>
          </p:nvPr>
        </p:nvSpPr>
        <p:spPr/>
        <p:txBody>
          <a:bodyPr/>
          <a:lstStyle/>
          <a:p>
            <a:fld id="{110CB1F1-ACDE-8A4D-AC9C-4F7AF82CC429}" type="slidenum">
              <a:rPr lang="en-US" smtClean="0"/>
              <a:t>15</a:t>
            </a:fld>
            <a:endParaRPr lang="en-US" dirty="0"/>
          </a:p>
        </p:txBody>
      </p:sp>
      <p:pic>
        <p:nvPicPr>
          <p:cNvPr id="10" name="Picture 9">
            <a:extLst>
              <a:ext uri="{FF2B5EF4-FFF2-40B4-BE49-F238E27FC236}">
                <a16:creationId xmlns:a16="http://schemas.microsoft.com/office/drawing/2014/main" id="{E4BC67DD-9473-B7DC-595F-16DE71894D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38669" y="4591788"/>
            <a:ext cx="6584451" cy="1585175"/>
          </a:xfrm>
          <a:prstGeom prst="rect">
            <a:avLst/>
          </a:prstGeom>
        </p:spPr>
      </p:pic>
      <p:sp>
        <p:nvSpPr>
          <p:cNvPr id="11" name="TextBox 10">
            <a:extLst>
              <a:ext uri="{FF2B5EF4-FFF2-40B4-BE49-F238E27FC236}">
                <a16:creationId xmlns:a16="http://schemas.microsoft.com/office/drawing/2014/main" id="{17D1CA37-E87F-C617-35FB-A052C9D897DA}"/>
              </a:ext>
            </a:extLst>
          </p:cNvPr>
          <p:cNvSpPr txBox="1"/>
          <p:nvPr/>
        </p:nvSpPr>
        <p:spPr>
          <a:xfrm>
            <a:off x="5445457" y="6250675"/>
            <a:ext cx="2915350" cy="369332"/>
          </a:xfrm>
          <a:prstGeom prst="rect">
            <a:avLst/>
          </a:prstGeom>
          <a:noFill/>
        </p:spPr>
        <p:txBody>
          <a:bodyPr wrap="none" rtlCol="0">
            <a:spAutoFit/>
          </a:bodyPr>
          <a:lstStyle/>
          <a:p>
            <a:r>
              <a:rPr lang="en-US" dirty="0"/>
              <a:t>SF Examiner 02-12-1905 p 9</a:t>
            </a:r>
          </a:p>
        </p:txBody>
      </p:sp>
      <p:sp>
        <p:nvSpPr>
          <p:cNvPr id="3" name="TextBox 2">
            <a:extLst>
              <a:ext uri="{FF2B5EF4-FFF2-40B4-BE49-F238E27FC236}">
                <a16:creationId xmlns:a16="http://schemas.microsoft.com/office/drawing/2014/main" id="{38ABA3B1-4AFE-D5AE-EEFE-B0B798BD7927}"/>
              </a:ext>
            </a:extLst>
          </p:cNvPr>
          <p:cNvSpPr txBox="1"/>
          <p:nvPr/>
        </p:nvSpPr>
        <p:spPr>
          <a:xfrm>
            <a:off x="838200" y="6424246"/>
            <a:ext cx="3282779" cy="369332"/>
          </a:xfrm>
          <a:prstGeom prst="rect">
            <a:avLst/>
          </a:prstGeom>
          <a:noFill/>
        </p:spPr>
        <p:txBody>
          <a:bodyPr wrap="square" rtlCol="0">
            <a:spAutoFit/>
          </a:bodyPr>
          <a:lstStyle/>
          <a:p>
            <a:r>
              <a:rPr lang="en-US" i="1" dirty="0"/>
              <a:t>White Fang</a:t>
            </a:r>
            <a:r>
              <a:rPr lang="en-US" dirty="0"/>
              <a:t>, Macmillan 1906</a:t>
            </a:r>
          </a:p>
        </p:txBody>
      </p:sp>
    </p:spTree>
    <p:extLst>
      <p:ext uri="{BB962C8B-B14F-4D97-AF65-F5344CB8AC3E}">
        <p14:creationId xmlns:p14="http://schemas.microsoft.com/office/powerpoint/2010/main" val="2072645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B465C-341E-DCB4-1EAB-644486517431}"/>
              </a:ext>
            </a:extLst>
          </p:cNvPr>
          <p:cNvSpPr>
            <a:spLocks noGrp="1"/>
          </p:cNvSpPr>
          <p:nvPr>
            <p:ph type="title"/>
          </p:nvPr>
        </p:nvSpPr>
        <p:spPr/>
        <p:txBody>
          <a:bodyPr/>
          <a:lstStyle/>
          <a:p>
            <a:r>
              <a:rPr lang="en-US" dirty="0"/>
              <a:t>				Quinine</a:t>
            </a:r>
          </a:p>
        </p:txBody>
      </p:sp>
      <p:pic>
        <p:nvPicPr>
          <p:cNvPr id="7" name="Content Placeholder 6">
            <a:extLst>
              <a:ext uri="{FF2B5EF4-FFF2-40B4-BE49-F238E27FC236}">
                <a16:creationId xmlns:a16="http://schemas.microsoft.com/office/drawing/2014/main" id="{33E88615-E12F-2FE3-07C9-F78646CAB353}"/>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967409" y="1690688"/>
            <a:ext cx="3563931" cy="4351337"/>
          </a:xfrm>
          <a:prstGeom prst="rect">
            <a:avLst/>
          </a:prstGeom>
        </p:spPr>
      </p:pic>
      <p:sp>
        <p:nvSpPr>
          <p:cNvPr id="4" name="Content Placeholder 3">
            <a:extLst>
              <a:ext uri="{FF2B5EF4-FFF2-40B4-BE49-F238E27FC236}">
                <a16:creationId xmlns:a16="http://schemas.microsoft.com/office/drawing/2014/main" id="{8728045D-AE00-0404-D9D1-A523BF47245E}"/>
              </a:ext>
            </a:extLst>
          </p:cNvPr>
          <p:cNvSpPr>
            <a:spLocks noGrp="1"/>
          </p:cNvSpPr>
          <p:nvPr>
            <p:ph sz="half" idx="2"/>
          </p:nvPr>
        </p:nvSpPr>
        <p:spPr>
          <a:xfrm>
            <a:off x="5353878" y="1825625"/>
            <a:ext cx="5999921" cy="4351338"/>
          </a:xfrm>
        </p:spPr>
        <p:txBody>
          <a:bodyPr>
            <a:normAutofit lnSpcReduction="10000"/>
          </a:bodyPr>
          <a:lstStyle/>
          <a:p>
            <a:pPr marL="0" indent="0">
              <a:buNone/>
            </a:pPr>
            <a:r>
              <a:rPr lang="en-US" i="1" dirty="0"/>
              <a:t>	Cruise of the Snark </a:t>
            </a:r>
            <a:r>
              <a:rPr lang="en-US" dirty="0"/>
              <a:t>(1908).</a:t>
            </a:r>
          </a:p>
          <a:p>
            <a:pPr marL="0" indent="0">
              <a:buNone/>
            </a:pPr>
            <a:r>
              <a:rPr lang="en-US" dirty="0"/>
              <a:t>”Charmian had been raised a vegetarian. . .did not believe in drugs. . . . But listened to the argument in favor of quinine, accepted it as the lesser evil, and in consequence had shorter, less painful, and less frequent attacks of fever.”</a:t>
            </a:r>
          </a:p>
          <a:p>
            <a:pPr marL="0" indent="0">
              <a:buNone/>
            </a:pPr>
            <a:endParaRPr lang="en-US" dirty="0"/>
          </a:p>
          <a:p>
            <a:pPr marL="0" indent="0">
              <a:buNone/>
            </a:pPr>
            <a:r>
              <a:rPr lang="en-US" sz="2000" i="1" dirty="0"/>
              <a:t>The Cruise of the Snark, NY: Macmillan Co., </a:t>
            </a:r>
            <a:r>
              <a:rPr lang="en-US" sz="2000" dirty="0"/>
              <a:t>C17, p 329, 1919.</a:t>
            </a:r>
          </a:p>
        </p:txBody>
      </p:sp>
      <p:sp>
        <p:nvSpPr>
          <p:cNvPr id="5" name="Slide Number Placeholder 4">
            <a:extLst>
              <a:ext uri="{FF2B5EF4-FFF2-40B4-BE49-F238E27FC236}">
                <a16:creationId xmlns:a16="http://schemas.microsoft.com/office/drawing/2014/main" id="{A6314A23-66B1-6391-BDC0-CA94BA2397F6}"/>
              </a:ext>
            </a:extLst>
          </p:cNvPr>
          <p:cNvSpPr>
            <a:spLocks noGrp="1"/>
          </p:cNvSpPr>
          <p:nvPr>
            <p:ph type="sldNum" sz="quarter" idx="12"/>
          </p:nvPr>
        </p:nvSpPr>
        <p:spPr/>
        <p:txBody>
          <a:bodyPr/>
          <a:lstStyle/>
          <a:p>
            <a:fld id="{110CB1F1-ACDE-8A4D-AC9C-4F7AF82CC429}" type="slidenum">
              <a:rPr lang="en-US" smtClean="0"/>
              <a:t>16</a:t>
            </a:fld>
            <a:endParaRPr lang="en-US"/>
          </a:p>
        </p:txBody>
      </p:sp>
      <p:sp>
        <p:nvSpPr>
          <p:cNvPr id="3" name="TextBox 2">
            <a:extLst>
              <a:ext uri="{FF2B5EF4-FFF2-40B4-BE49-F238E27FC236}">
                <a16:creationId xmlns:a16="http://schemas.microsoft.com/office/drawing/2014/main" id="{834C63A3-19DE-78EB-E0C3-DB9CD55E576B}"/>
              </a:ext>
            </a:extLst>
          </p:cNvPr>
          <p:cNvSpPr txBox="1"/>
          <p:nvPr/>
        </p:nvSpPr>
        <p:spPr>
          <a:xfrm>
            <a:off x="838200" y="6176963"/>
            <a:ext cx="4446148" cy="369332"/>
          </a:xfrm>
          <a:prstGeom prst="rect">
            <a:avLst/>
          </a:prstGeom>
          <a:noFill/>
        </p:spPr>
        <p:txBody>
          <a:bodyPr wrap="square" rtlCol="0">
            <a:spAutoFit/>
          </a:bodyPr>
          <a:lstStyle/>
          <a:p>
            <a:r>
              <a:rPr lang="en-US" dirty="0"/>
              <a:t>Macmillan 1919 (Dover reprint 2000)</a:t>
            </a:r>
          </a:p>
        </p:txBody>
      </p:sp>
    </p:spTree>
    <p:extLst>
      <p:ext uri="{BB962C8B-B14F-4D97-AF65-F5344CB8AC3E}">
        <p14:creationId xmlns:p14="http://schemas.microsoft.com/office/powerpoint/2010/main" val="4266310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4E5B-A8E6-E916-444F-D557860DDE74}"/>
              </a:ext>
            </a:extLst>
          </p:cNvPr>
          <p:cNvSpPr>
            <a:spLocks noGrp="1"/>
          </p:cNvSpPr>
          <p:nvPr>
            <p:ph type="title"/>
          </p:nvPr>
        </p:nvSpPr>
        <p:spPr/>
        <p:txBody>
          <a:bodyPr/>
          <a:lstStyle/>
          <a:p>
            <a:r>
              <a:rPr lang="en-US" dirty="0"/>
              <a:t>				        Quinine </a:t>
            </a:r>
          </a:p>
        </p:txBody>
      </p:sp>
      <p:sp>
        <p:nvSpPr>
          <p:cNvPr id="4" name="Content Placeholder 3">
            <a:extLst>
              <a:ext uri="{FF2B5EF4-FFF2-40B4-BE49-F238E27FC236}">
                <a16:creationId xmlns:a16="http://schemas.microsoft.com/office/drawing/2014/main" id="{3E3ABC11-4A36-F2CB-AB07-70F33096F409}"/>
              </a:ext>
            </a:extLst>
          </p:cNvPr>
          <p:cNvSpPr>
            <a:spLocks noGrp="1"/>
          </p:cNvSpPr>
          <p:nvPr>
            <p:ph sz="half" idx="2"/>
          </p:nvPr>
        </p:nvSpPr>
        <p:spPr>
          <a:xfrm>
            <a:off x="5334000" y="1825625"/>
            <a:ext cx="6019800" cy="4351338"/>
          </a:xfrm>
        </p:spPr>
        <p:txBody>
          <a:bodyPr/>
          <a:lstStyle/>
          <a:p>
            <a:pPr marL="0" indent="0">
              <a:buNone/>
            </a:pPr>
            <a:r>
              <a:rPr lang="en-US" i="1" dirty="0"/>
              <a:t>	The Cruise of the Snark </a:t>
            </a:r>
            <a:r>
              <a:rPr lang="en-US" dirty="0"/>
              <a:t>(1908)</a:t>
            </a:r>
          </a:p>
          <a:p>
            <a:pPr marL="0" indent="0">
              <a:buNone/>
            </a:pPr>
            <a:endParaRPr lang="en-US" dirty="0"/>
          </a:p>
          <a:p>
            <a:pPr marL="0" indent="0">
              <a:buNone/>
            </a:pPr>
            <a:r>
              <a:rPr lang="en-US" dirty="0"/>
              <a:t>“We encountered a Mr. Caufield, a missionary. . .he had been a firm believer in homeopathy, until after his first fever, whereupon. . .he made a grand slide back to allopathy and quinine.” </a:t>
            </a:r>
          </a:p>
        </p:txBody>
      </p:sp>
      <p:sp>
        <p:nvSpPr>
          <p:cNvPr id="5" name="Slide Number Placeholder 4">
            <a:extLst>
              <a:ext uri="{FF2B5EF4-FFF2-40B4-BE49-F238E27FC236}">
                <a16:creationId xmlns:a16="http://schemas.microsoft.com/office/drawing/2014/main" id="{2ABC324B-2F1A-B0DD-4859-DF12668C6F5B}"/>
              </a:ext>
            </a:extLst>
          </p:cNvPr>
          <p:cNvSpPr>
            <a:spLocks noGrp="1"/>
          </p:cNvSpPr>
          <p:nvPr>
            <p:ph type="sldNum" sz="quarter" idx="12"/>
          </p:nvPr>
        </p:nvSpPr>
        <p:spPr/>
        <p:txBody>
          <a:bodyPr/>
          <a:lstStyle/>
          <a:p>
            <a:fld id="{110CB1F1-ACDE-8A4D-AC9C-4F7AF82CC429}" type="slidenum">
              <a:rPr lang="en-US" smtClean="0"/>
              <a:t>17</a:t>
            </a:fld>
            <a:endParaRPr lang="en-US"/>
          </a:p>
        </p:txBody>
      </p:sp>
      <p:sp>
        <p:nvSpPr>
          <p:cNvPr id="8" name="TextBox 7">
            <a:extLst>
              <a:ext uri="{FF2B5EF4-FFF2-40B4-BE49-F238E27FC236}">
                <a16:creationId xmlns:a16="http://schemas.microsoft.com/office/drawing/2014/main" id="{96338935-57A4-968A-0EA5-B4AAE0622965}"/>
              </a:ext>
            </a:extLst>
          </p:cNvPr>
          <p:cNvSpPr txBox="1"/>
          <p:nvPr/>
        </p:nvSpPr>
        <p:spPr>
          <a:xfrm>
            <a:off x="1905703" y="5530632"/>
            <a:ext cx="2472152" cy="646331"/>
          </a:xfrm>
          <a:prstGeom prst="rect">
            <a:avLst/>
          </a:prstGeom>
          <a:noFill/>
        </p:spPr>
        <p:txBody>
          <a:bodyPr wrap="none" rtlCol="0">
            <a:spAutoFit/>
          </a:bodyPr>
          <a:lstStyle/>
          <a:p>
            <a:r>
              <a:rPr lang="en-US" i="1" dirty="0"/>
              <a:t>The Cruise of the Snark</a:t>
            </a:r>
          </a:p>
          <a:p>
            <a:r>
              <a:rPr lang="en-US" dirty="0"/>
              <a:t>      Macmillan, 1911</a:t>
            </a:r>
          </a:p>
        </p:txBody>
      </p:sp>
      <p:sp>
        <p:nvSpPr>
          <p:cNvPr id="9" name="TextBox 8">
            <a:extLst>
              <a:ext uri="{FF2B5EF4-FFF2-40B4-BE49-F238E27FC236}">
                <a16:creationId xmlns:a16="http://schemas.microsoft.com/office/drawing/2014/main" id="{ACFBCE94-3109-4EA5-8659-575305B46EB7}"/>
              </a:ext>
            </a:extLst>
          </p:cNvPr>
          <p:cNvSpPr txBox="1"/>
          <p:nvPr/>
        </p:nvSpPr>
        <p:spPr>
          <a:xfrm>
            <a:off x="6435969" y="5638800"/>
            <a:ext cx="4454769" cy="369332"/>
          </a:xfrm>
          <a:prstGeom prst="rect">
            <a:avLst/>
          </a:prstGeom>
          <a:noFill/>
        </p:spPr>
        <p:txBody>
          <a:bodyPr wrap="square" rtlCol="0">
            <a:spAutoFit/>
          </a:bodyPr>
          <a:lstStyle/>
          <a:p>
            <a:r>
              <a:rPr lang="en-US" i="1" dirty="0"/>
              <a:t>The Cruise of the Snark </a:t>
            </a:r>
            <a:r>
              <a:rPr lang="en-US" dirty="0"/>
              <a:t>C17, 1911, p 329. </a:t>
            </a:r>
          </a:p>
        </p:txBody>
      </p:sp>
      <p:pic>
        <p:nvPicPr>
          <p:cNvPr id="13" name="Content Placeholder 12">
            <a:extLst>
              <a:ext uri="{FF2B5EF4-FFF2-40B4-BE49-F238E27FC236}">
                <a16:creationId xmlns:a16="http://schemas.microsoft.com/office/drawing/2014/main" id="{76E53FE3-3CB5-DB41-CC89-F099A329E68F}"/>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446581" y="1179294"/>
            <a:ext cx="3390396" cy="4351338"/>
          </a:xfrm>
          <a:prstGeom prst="rect">
            <a:avLst/>
          </a:prstGeom>
        </p:spPr>
      </p:pic>
    </p:spTree>
    <p:extLst>
      <p:ext uri="{BB962C8B-B14F-4D97-AF65-F5344CB8AC3E}">
        <p14:creationId xmlns:p14="http://schemas.microsoft.com/office/powerpoint/2010/main" val="2114122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A107E-0EAB-5131-F18E-EB4B58B1592E}"/>
              </a:ext>
            </a:extLst>
          </p:cNvPr>
          <p:cNvSpPr>
            <a:spLocks noGrp="1"/>
          </p:cNvSpPr>
          <p:nvPr>
            <p:ph type="title"/>
          </p:nvPr>
        </p:nvSpPr>
        <p:spPr/>
        <p:txBody>
          <a:bodyPr/>
          <a:lstStyle/>
          <a:p>
            <a:r>
              <a:rPr lang="en-US" dirty="0"/>
              <a:t>	Jack London: Do Drugs Work?</a:t>
            </a:r>
          </a:p>
        </p:txBody>
      </p:sp>
      <p:sp>
        <p:nvSpPr>
          <p:cNvPr id="3" name="Content Placeholder 2">
            <a:extLst>
              <a:ext uri="{FF2B5EF4-FFF2-40B4-BE49-F238E27FC236}">
                <a16:creationId xmlns:a16="http://schemas.microsoft.com/office/drawing/2014/main" id="{24DD4058-61F5-8C2A-0A18-49CCD954DAB2}"/>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r>
              <a:rPr lang="en-US" dirty="0"/>
              <a:t>“How do I know that it was the right stuff? I had no experience. Just because I happened to get well while using it was not proof that it had played any part in the cure. There were such things as coincidence.” </a:t>
            </a:r>
          </a:p>
          <a:p>
            <a:pPr marL="0" indent="0">
              <a:buNone/>
            </a:pPr>
            <a:endParaRPr lang="en-US" dirty="0"/>
          </a:p>
          <a:p>
            <a:pPr marL="0" indent="0">
              <a:buNone/>
            </a:pPr>
            <a:r>
              <a:rPr lang="en-US" i="1" dirty="0"/>
              <a:t>The Cruise of the Snark </a:t>
            </a:r>
            <a:r>
              <a:rPr lang="en-US" dirty="0"/>
              <a:t>(1908), New York: Macmillan, Chap 17, p 320, 1919. </a:t>
            </a:r>
          </a:p>
        </p:txBody>
      </p:sp>
      <p:sp>
        <p:nvSpPr>
          <p:cNvPr id="4" name="Slide Number Placeholder 3">
            <a:extLst>
              <a:ext uri="{FF2B5EF4-FFF2-40B4-BE49-F238E27FC236}">
                <a16:creationId xmlns:a16="http://schemas.microsoft.com/office/drawing/2014/main" id="{4F723C2F-1038-9785-DDA6-4BE15D427C78}"/>
              </a:ext>
            </a:extLst>
          </p:cNvPr>
          <p:cNvSpPr>
            <a:spLocks noGrp="1"/>
          </p:cNvSpPr>
          <p:nvPr>
            <p:ph type="sldNum" sz="quarter" idx="12"/>
          </p:nvPr>
        </p:nvSpPr>
        <p:spPr/>
        <p:txBody>
          <a:bodyPr/>
          <a:lstStyle/>
          <a:p>
            <a:fld id="{110CB1F1-ACDE-8A4D-AC9C-4F7AF82CC429}" type="slidenum">
              <a:rPr lang="en-US" smtClean="0"/>
              <a:t>18</a:t>
            </a:fld>
            <a:endParaRPr lang="en-US" dirty="0"/>
          </a:p>
        </p:txBody>
      </p:sp>
    </p:spTree>
    <p:extLst>
      <p:ext uri="{BB962C8B-B14F-4D97-AF65-F5344CB8AC3E}">
        <p14:creationId xmlns:p14="http://schemas.microsoft.com/office/powerpoint/2010/main" val="216620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D1103-9157-7FEE-7D50-512DA050B886}"/>
              </a:ext>
            </a:extLst>
          </p:cNvPr>
          <p:cNvSpPr>
            <a:spLocks noGrp="1"/>
          </p:cNvSpPr>
          <p:nvPr>
            <p:ph type="title"/>
          </p:nvPr>
        </p:nvSpPr>
        <p:spPr/>
        <p:txBody>
          <a:bodyPr/>
          <a:lstStyle/>
          <a:p>
            <a:r>
              <a:rPr lang="en-US" dirty="0"/>
              <a:t>				    Quinine</a:t>
            </a:r>
          </a:p>
        </p:txBody>
      </p:sp>
      <p:sp>
        <p:nvSpPr>
          <p:cNvPr id="3" name="Content Placeholder 2">
            <a:extLst>
              <a:ext uri="{FF2B5EF4-FFF2-40B4-BE49-F238E27FC236}">
                <a16:creationId xmlns:a16="http://schemas.microsoft.com/office/drawing/2014/main" id="{72451B92-42CD-CE67-AEB1-BCDC84B8F2AE}"/>
              </a:ext>
            </a:extLst>
          </p:cNvPr>
          <p:cNvSpPr>
            <a:spLocks noGrp="1"/>
          </p:cNvSpPr>
          <p:nvPr>
            <p:ph sz="half" idx="1"/>
          </p:nvPr>
        </p:nvSpPr>
        <p:spPr/>
        <p:txBody>
          <a:bodyPr>
            <a:normAutofit fontScale="92500" lnSpcReduction="10000"/>
          </a:bodyPr>
          <a:lstStyle/>
          <a:p>
            <a:pPr marL="0" indent="0">
              <a:buNone/>
            </a:pPr>
            <a:r>
              <a:rPr lang="en-US" i="1" dirty="0"/>
              <a:t>        Adventure, </a:t>
            </a:r>
            <a:r>
              <a:rPr lang="en-US" dirty="0"/>
              <a:t>(1909) </a:t>
            </a:r>
          </a:p>
          <a:p>
            <a:pPr marL="0" indent="0">
              <a:buNone/>
            </a:pPr>
            <a:endParaRPr lang="en-US" dirty="0"/>
          </a:p>
          <a:p>
            <a:pPr marL="0" indent="0">
              <a:buNone/>
            </a:pPr>
            <a:r>
              <a:rPr lang="en-US" dirty="0"/>
              <a:t>David Sheldon, “ had taken thirty grains of quinine, and the drug was buzzing in his ears like a nest of hornets, making his hands and knees tremble, and causing a sickening palpitation of the stomach. Once, opening his eyes, he saw what he took to be an hallucination.” </a:t>
            </a:r>
          </a:p>
          <a:p>
            <a:pPr marL="0" indent="0">
              <a:buNone/>
            </a:pPr>
            <a:r>
              <a:rPr lang="en-US" i="1" dirty="0"/>
              <a:t>        Adventure C4 p 32, 1911</a:t>
            </a:r>
          </a:p>
          <a:p>
            <a:endParaRPr lang="en-US" dirty="0"/>
          </a:p>
        </p:txBody>
      </p:sp>
      <p:pic>
        <p:nvPicPr>
          <p:cNvPr id="7" name="Content Placeholder 6">
            <a:extLst>
              <a:ext uri="{FF2B5EF4-FFF2-40B4-BE49-F238E27FC236}">
                <a16:creationId xmlns:a16="http://schemas.microsoft.com/office/drawing/2014/main" id="{E2BBF828-D93E-DD6F-0A06-897EDDE93413}"/>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746343" y="1504412"/>
            <a:ext cx="2981753" cy="4351338"/>
          </a:xfrm>
          <a:prstGeom prst="rect">
            <a:avLst/>
          </a:prstGeom>
        </p:spPr>
      </p:pic>
      <p:sp>
        <p:nvSpPr>
          <p:cNvPr id="5" name="Slide Number Placeholder 4">
            <a:extLst>
              <a:ext uri="{FF2B5EF4-FFF2-40B4-BE49-F238E27FC236}">
                <a16:creationId xmlns:a16="http://schemas.microsoft.com/office/drawing/2014/main" id="{807363A8-2406-DADF-C467-290476A9DBAC}"/>
              </a:ext>
            </a:extLst>
          </p:cNvPr>
          <p:cNvSpPr>
            <a:spLocks noGrp="1"/>
          </p:cNvSpPr>
          <p:nvPr>
            <p:ph type="sldNum" sz="quarter" idx="12"/>
          </p:nvPr>
        </p:nvSpPr>
        <p:spPr/>
        <p:txBody>
          <a:bodyPr/>
          <a:lstStyle/>
          <a:p>
            <a:fld id="{110CB1F1-ACDE-8A4D-AC9C-4F7AF82CC429}" type="slidenum">
              <a:rPr lang="en-US" smtClean="0"/>
              <a:t>19</a:t>
            </a:fld>
            <a:endParaRPr lang="en-US"/>
          </a:p>
        </p:txBody>
      </p:sp>
      <p:sp>
        <p:nvSpPr>
          <p:cNvPr id="4" name="TextBox 3">
            <a:extLst>
              <a:ext uri="{FF2B5EF4-FFF2-40B4-BE49-F238E27FC236}">
                <a16:creationId xmlns:a16="http://schemas.microsoft.com/office/drawing/2014/main" id="{2402E1B0-CA2D-5EDE-A3B2-4909577F1C31}"/>
              </a:ext>
            </a:extLst>
          </p:cNvPr>
          <p:cNvSpPr txBox="1"/>
          <p:nvPr/>
        </p:nvSpPr>
        <p:spPr>
          <a:xfrm>
            <a:off x="6787662" y="6154615"/>
            <a:ext cx="2959913" cy="369332"/>
          </a:xfrm>
          <a:prstGeom prst="rect">
            <a:avLst/>
          </a:prstGeom>
          <a:noFill/>
        </p:spPr>
        <p:txBody>
          <a:bodyPr wrap="none" rtlCol="0">
            <a:spAutoFit/>
          </a:bodyPr>
          <a:lstStyle/>
          <a:p>
            <a:r>
              <a:rPr lang="en-US" i="1" dirty="0"/>
              <a:t>Adventure</a:t>
            </a:r>
            <a:r>
              <a:rPr lang="en-US" dirty="0"/>
              <a:t>, Macmillan, 1911</a:t>
            </a:r>
          </a:p>
        </p:txBody>
      </p:sp>
    </p:spTree>
    <p:extLst>
      <p:ext uri="{BB962C8B-B14F-4D97-AF65-F5344CB8AC3E}">
        <p14:creationId xmlns:p14="http://schemas.microsoft.com/office/powerpoint/2010/main" val="4219999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4E9FD-DBE3-8E7D-5523-287DD7738069}"/>
              </a:ext>
            </a:extLst>
          </p:cNvPr>
          <p:cNvSpPr>
            <a:spLocks noGrp="1"/>
          </p:cNvSpPr>
          <p:nvPr>
            <p:ph type="title"/>
          </p:nvPr>
        </p:nvSpPr>
        <p:spPr/>
        <p:txBody>
          <a:bodyPr/>
          <a:lstStyle/>
          <a:p>
            <a:r>
              <a:rPr lang="en-US" dirty="0"/>
              <a:t>		Jack London (1876-1916)</a:t>
            </a:r>
          </a:p>
        </p:txBody>
      </p:sp>
      <p:sp>
        <p:nvSpPr>
          <p:cNvPr id="4" name="Slide Number Placeholder 3">
            <a:extLst>
              <a:ext uri="{FF2B5EF4-FFF2-40B4-BE49-F238E27FC236}">
                <a16:creationId xmlns:a16="http://schemas.microsoft.com/office/drawing/2014/main" id="{4BAFF240-EB78-D270-E742-119EC0046718}"/>
              </a:ext>
            </a:extLst>
          </p:cNvPr>
          <p:cNvSpPr>
            <a:spLocks noGrp="1"/>
          </p:cNvSpPr>
          <p:nvPr>
            <p:ph type="sldNum" sz="quarter" idx="12"/>
          </p:nvPr>
        </p:nvSpPr>
        <p:spPr/>
        <p:txBody>
          <a:bodyPr/>
          <a:lstStyle/>
          <a:p>
            <a:fld id="{110CB1F1-ACDE-8A4D-AC9C-4F7AF82CC429}" type="slidenum">
              <a:rPr lang="en-US" smtClean="0"/>
              <a:t>2</a:t>
            </a:fld>
            <a:endParaRPr lang="en-US" dirty="0"/>
          </a:p>
        </p:txBody>
      </p:sp>
      <p:pic>
        <p:nvPicPr>
          <p:cNvPr id="10" name="Content Placeholder 9">
            <a:extLst>
              <a:ext uri="{FF2B5EF4-FFF2-40B4-BE49-F238E27FC236}">
                <a16:creationId xmlns:a16="http://schemas.microsoft.com/office/drawing/2014/main" id="{16581EE0-0A4A-D3F7-B0FB-F1546B35A2E0}"/>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790092" y="1485656"/>
            <a:ext cx="5673970" cy="4540006"/>
          </a:xfrm>
          <a:prstGeom prst="rect">
            <a:avLst/>
          </a:prstGeom>
        </p:spPr>
      </p:pic>
    </p:spTree>
    <p:extLst>
      <p:ext uri="{BB962C8B-B14F-4D97-AF65-F5344CB8AC3E}">
        <p14:creationId xmlns:p14="http://schemas.microsoft.com/office/powerpoint/2010/main" val="3534698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225F8-5AF3-F19E-7962-6DB7DD3B0493}"/>
              </a:ext>
            </a:extLst>
          </p:cNvPr>
          <p:cNvSpPr>
            <a:spLocks noGrp="1"/>
          </p:cNvSpPr>
          <p:nvPr>
            <p:ph type="title"/>
          </p:nvPr>
        </p:nvSpPr>
        <p:spPr/>
        <p:txBody>
          <a:bodyPr/>
          <a:lstStyle/>
          <a:p>
            <a:r>
              <a:rPr lang="en-US" dirty="0"/>
              <a:t>      (3) Gastroenteritis (Dysentery and Cholera)</a:t>
            </a:r>
          </a:p>
        </p:txBody>
      </p:sp>
      <p:sp>
        <p:nvSpPr>
          <p:cNvPr id="4" name="Content Placeholder 3">
            <a:extLst>
              <a:ext uri="{FF2B5EF4-FFF2-40B4-BE49-F238E27FC236}">
                <a16:creationId xmlns:a16="http://schemas.microsoft.com/office/drawing/2014/main" id="{769FC27F-B9AF-C11D-2F1A-23EC3084B3AB}"/>
              </a:ext>
            </a:extLst>
          </p:cNvPr>
          <p:cNvSpPr>
            <a:spLocks noGrp="1"/>
          </p:cNvSpPr>
          <p:nvPr>
            <p:ph sz="half" idx="2"/>
          </p:nvPr>
        </p:nvSpPr>
        <p:spPr/>
        <p:txBody>
          <a:bodyPr>
            <a:normAutofit lnSpcReduction="10000"/>
          </a:bodyPr>
          <a:lstStyle/>
          <a:p>
            <a:pPr marL="0" indent="0">
              <a:buNone/>
            </a:pPr>
            <a:r>
              <a:rPr lang="en-US" dirty="0"/>
              <a:t>“It is true that fever and dysentery are perpetually on the walk-about [in the Solomon Islands]. . .One item that occurred with monotonous frequency was death by dysentery.” </a:t>
            </a:r>
          </a:p>
          <a:p>
            <a:pPr marL="0" indent="0">
              <a:buNone/>
            </a:pPr>
            <a:endParaRPr lang="en-US" dirty="0"/>
          </a:p>
          <a:p>
            <a:pPr marL="0" indent="0">
              <a:buNone/>
            </a:pPr>
            <a:r>
              <a:rPr lang="en-US" sz="2000" dirty="0"/>
              <a:t>“The Terrible Solomons,” (1908) in</a:t>
            </a:r>
          </a:p>
          <a:p>
            <a:pPr marL="0" indent="0">
              <a:buNone/>
            </a:pPr>
            <a:r>
              <a:rPr lang="en-US" sz="2000" i="1" dirty="0"/>
              <a:t>Tales of Cannibals and Headhunters, </a:t>
            </a:r>
          </a:p>
          <a:p>
            <a:pPr marL="0" indent="0">
              <a:buNone/>
            </a:pPr>
            <a:r>
              <a:rPr lang="en-US" sz="2000" dirty="0"/>
              <a:t>Riedl, G., Tietze, T. R.,(ed) U New Mexico Press, pp  135-160, 2006</a:t>
            </a:r>
          </a:p>
        </p:txBody>
      </p:sp>
      <p:sp>
        <p:nvSpPr>
          <p:cNvPr id="5" name="Slide Number Placeholder 4">
            <a:extLst>
              <a:ext uri="{FF2B5EF4-FFF2-40B4-BE49-F238E27FC236}">
                <a16:creationId xmlns:a16="http://schemas.microsoft.com/office/drawing/2014/main" id="{828F2627-A8EA-B5B0-7905-DF2A510F7960}"/>
              </a:ext>
            </a:extLst>
          </p:cNvPr>
          <p:cNvSpPr>
            <a:spLocks noGrp="1"/>
          </p:cNvSpPr>
          <p:nvPr>
            <p:ph type="sldNum" sz="quarter" idx="12"/>
          </p:nvPr>
        </p:nvSpPr>
        <p:spPr/>
        <p:txBody>
          <a:bodyPr/>
          <a:lstStyle/>
          <a:p>
            <a:fld id="{110CB1F1-ACDE-8A4D-AC9C-4F7AF82CC429}" type="slidenum">
              <a:rPr lang="en-US" smtClean="0"/>
              <a:t>20</a:t>
            </a:fld>
            <a:endParaRPr lang="en-US"/>
          </a:p>
        </p:txBody>
      </p:sp>
      <p:pic>
        <p:nvPicPr>
          <p:cNvPr id="11" name="Content Placeholder 10">
            <a:extLst>
              <a:ext uri="{FF2B5EF4-FFF2-40B4-BE49-F238E27FC236}">
                <a16:creationId xmlns:a16="http://schemas.microsoft.com/office/drawing/2014/main" id="{837DB803-3F4D-973A-03D4-A45E200717D4}"/>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962655" y="1575412"/>
            <a:ext cx="4932690" cy="3822853"/>
          </a:xfrm>
          <a:prstGeom prst="rect">
            <a:avLst/>
          </a:prstGeom>
        </p:spPr>
      </p:pic>
      <p:sp>
        <p:nvSpPr>
          <p:cNvPr id="12" name="TextBox 11">
            <a:extLst>
              <a:ext uri="{FF2B5EF4-FFF2-40B4-BE49-F238E27FC236}">
                <a16:creationId xmlns:a16="http://schemas.microsoft.com/office/drawing/2014/main" id="{D9D3B06A-2E02-5CBC-E7E8-DC6CAE63FB6B}"/>
              </a:ext>
            </a:extLst>
          </p:cNvPr>
          <p:cNvSpPr txBox="1"/>
          <p:nvPr/>
        </p:nvSpPr>
        <p:spPr>
          <a:xfrm>
            <a:off x="1134737" y="5673687"/>
            <a:ext cx="5030087" cy="369332"/>
          </a:xfrm>
          <a:prstGeom prst="rect">
            <a:avLst/>
          </a:prstGeom>
          <a:noFill/>
        </p:spPr>
        <p:txBody>
          <a:bodyPr wrap="square" rtlCol="0">
            <a:spAutoFit/>
          </a:bodyPr>
          <a:lstStyle/>
          <a:p>
            <a:r>
              <a:rPr lang="en-US" dirty="0"/>
              <a:t>Hampton’s Magazine 24:347-354 (March 1910) </a:t>
            </a:r>
          </a:p>
        </p:txBody>
      </p:sp>
    </p:spTree>
    <p:extLst>
      <p:ext uri="{BB962C8B-B14F-4D97-AF65-F5344CB8AC3E}">
        <p14:creationId xmlns:p14="http://schemas.microsoft.com/office/powerpoint/2010/main" val="994580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56B53-BA05-FF69-9D06-DB500FE1C402}"/>
              </a:ext>
            </a:extLst>
          </p:cNvPr>
          <p:cNvSpPr>
            <a:spLocks noGrp="1"/>
          </p:cNvSpPr>
          <p:nvPr>
            <p:ph type="title"/>
          </p:nvPr>
        </p:nvSpPr>
        <p:spPr/>
        <p:txBody>
          <a:bodyPr/>
          <a:lstStyle/>
          <a:p>
            <a:r>
              <a:rPr lang="en-US" dirty="0"/>
              <a:t>			       Cholera </a:t>
            </a:r>
          </a:p>
        </p:txBody>
      </p:sp>
      <p:pic>
        <p:nvPicPr>
          <p:cNvPr id="7" name="Content Placeholder 6">
            <a:extLst>
              <a:ext uri="{FF2B5EF4-FFF2-40B4-BE49-F238E27FC236}">
                <a16:creationId xmlns:a16="http://schemas.microsoft.com/office/drawing/2014/main" id="{E0254DB1-2C3A-B59B-B3FA-12205DAAC659}"/>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757360" y="1462209"/>
            <a:ext cx="2921249" cy="4351338"/>
          </a:xfrm>
          <a:prstGeom prst="rect">
            <a:avLst/>
          </a:prstGeom>
        </p:spPr>
      </p:pic>
      <p:sp>
        <p:nvSpPr>
          <p:cNvPr id="4" name="Content Placeholder 3">
            <a:extLst>
              <a:ext uri="{FF2B5EF4-FFF2-40B4-BE49-F238E27FC236}">
                <a16:creationId xmlns:a16="http://schemas.microsoft.com/office/drawing/2014/main" id="{4D5B40DC-AA8A-AFFF-049A-BDD4AF97AAF1}"/>
              </a:ext>
            </a:extLst>
          </p:cNvPr>
          <p:cNvSpPr>
            <a:spLocks noGrp="1"/>
          </p:cNvSpPr>
          <p:nvPr>
            <p:ph sz="half" idx="2"/>
          </p:nvPr>
        </p:nvSpPr>
        <p:spPr/>
        <p:txBody>
          <a:bodyPr/>
          <a:lstStyle/>
          <a:p>
            <a:pPr marL="0" indent="0">
              <a:buNone/>
            </a:pPr>
            <a:r>
              <a:rPr lang="en-US" i="1" dirty="0"/>
              <a:t>The Scarlet Plague</a:t>
            </a:r>
            <a:r>
              <a:rPr lang="en-US" dirty="0"/>
              <a:t>, (1912)</a:t>
            </a:r>
          </a:p>
          <a:p>
            <a:pPr marL="0" indent="0">
              <a:buNone/>
            </a:pPr>
            <a:endParaRPr lang="en-US" dirty="0"/>
          </a:p>
          <a:p>
            <a:pPr marL="0" indent="0">
              <a:buNone/>
            </a:pPr>
            <a:r>
              <a:rPr lang="en-US" dirty="0"/>
              <a:t>“There was the old Asiatic Cholera, when you might eat dinner with a well man in the evening, and the next morning. . .you would see him being hauled away by your window in the death-cart.” </a:t>
            </a:r>
          </a:p>
          <a:p>
            <a:pPr marL="0" indent="0">
              <a:buNone/>
            </a:pPr>
            <a:r>
              <a:rPr lang="en-US" sz="2000" dirty="0"/>
              <a:t>	Macmillan C3, p 73, 1915 </a:t>
            </a:r>
          </a:p>
        </p:txBody>
      </p:sp>
      <p:sp>
        <p:nvSpPr>
          <p:cNvPr id="5" name="Slide Number Placeholder 4">
            <a:extLst>
              <a:ext uri="{FF2B5EF4-FFF2-40B4-BE49-F238E27FC236}">
                <a16:creationId xmlns:a16="http://schemas.microsoft.com/office/drawing/2014/main" id="{E553D731-7747-750D-4918-0C6304157FE8}"/>
              </a:ext>
            </a:extLst>
          </p:cNvPr>
          <p:cNvSpPr>
            <a:spLocks noGrp="1"/>
          </p:cNvSpPr>
          <p:nvPr>
            <p:ph type="sldNum" sz="quarter" idx="12"/>
          </p:nvPr>
        </p:nvSpPr>
        <p:spPr/>
        <p:txBody>
          <a:bodyPr/>
          <a:lstStyle/>
          <a:p>
            <a:fld id="{110CB1F1-ACDE-8A4D-AC9C-4F7AF82CC429}" type="slidenum">
              <a:rPr lang="en-US" smtClean="0"/>
              <a:t>21</a:t>
            </a:fld>
            <a:endParaRPr lang="en-US" dirty="0"/>
          </a:p>
        </p:txBody>
      </p:sp>
      <p:sp>
        <p:nvSpPr>
          <p:cNvPr id="3" name="TextBox 2">
            <a:extLst>
              <a:ext uri="{FF2B5EF4-FFF2-40B4-BE49-F238E27FC236}">
                <a16:creationId xmlns:a16="http://schemas.microsoft.com/office/drawing/2014/main" id="{2841B66B-F153-E72B-373B-82DFF31B2B8F}"/>
              </a:ext>
            </a:extLst>
          </p:cNvPr>
          <p:cNvSpPr txBox="1"/>
          <p:nvPr/>
        </p:nvSpPr>
        <p:spPr>
          <a:xfrm>
            <a:off x="2379785" y="6154615"/>
            <a:ext cx="1819729" cy="369332"/>
          </a:xfrm>
          <a:prstGeom prst="rect">
            <a:avLst/>
          </a:prstGeom>
          <a:noFill/>
        </p:spPr>
        <p:txBody>
          <a:bodyPr wrap="none" rtlCol="0">
            <a:spAutoFit/>
          </a:bodyPr>
          <a:lstStyle/>
          <a:p>
            <a:r>
              <a:rPr lang="en-US" dirty="0"/>
              <a:t>Macmillan 1915 </a:t>
            </a:r>
          </a:p>
        </p:txBody>
      </p:sp>
    </p:spTree>
    <p:extLst>
      <p:ext uri="{BB962C8B-B14F-4D97-AF65-F5344CB8AC3E}">
        <p14:creationId xmlns:p14="http://schemas.microsoft.com/office/powerpoint/2010/main" val="1551284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05C28-6D4C-A3CA-8DAF-B9CE956610A9}"/>
              </a:ext>
            </a:extLst>
          </p:cNvPr>
          <p:cNvSpPr>
            <a:spLocks noGrp="1"/>
          </p:cNvSpPr>
          <p:nvPr>
            <p:ph type="title"/>
          </p:nvPr>
        </p:nvSpPr>
        <p:spPr/>
        <p:txBody>
          <a:bodyPr/>
          <a:lstStyle/>
          <a:p>
            <a:r>
              <a:rPr lang="en-US" dirty="0"/>
              <a:t>	Gastroenteritis(Bacillary Dysentery) </a:t>
            </a:r>
          </a:p>
        </p:txBody>
      </p:sp>
      <p:pic>
        <p:nvPicPr>
          <p:cNvPr id="7" name="Content Placeholder 6">
            <a:extLst>
              <a:ext uri="{FF2B5EF4-FFF2-40B4-BE49-F238E27FC236}">
                <a16:creationId xmlns:a16="http://schemas.microsoft.com/office/drawing/2014/main" id="{5881FD5E-0019-DA8D-A9D9-8354C55554BD}"/>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2340239"/>
            <a:ext cx="5181600" cy="3322110"/>
          </a:xfrm>
          <a:prstGeom prst="rect">
            <a:avLst/>
          </a:prstGeom>
        </p:spPr>
      </p:pic>
      <p:sp>
        <p:nvSpPr>
          <p:cNvPr id="4" name="Content Placeholder 3">
            <a:extLst>
              <a:ext uri="{FF2B5EF4-FFF2-40B4-BE49-F238E27FC236}">
                <a16:creationId xmlns:a16="http://schemas.microsoft.com/office/drawing/2014/main" id="{489612A3-9BE9-5D50-3D49-3C529CB4D03E}"/>
              </a:ext>
            </a:extLst>
          </p:cNvPr>
          <p:cNvSpPr>
            <a:spLocks noGrp="1"/>
          </p:cNvSpPr>
          <p:nvPr>
            <p:ph sz="half" idx="2"/>
          </p:nvPr>
        </p:nvSpPr>
        <p:spPr/>
        <p:txBody>
          <a:bodyPr>
            <a:normAutofit/>
          </a:bodyPr>
          <a:lstStyle/>
          <a:p>
            <a:pPr marL="0" indent="0">
              <a:buNone/>
            </a:pPr>
            <a:r>
              <a:rPr lang="en-US" sz="2000" dirty="0"/>
              <a:t>Jack London letter to E. C. Browning, 1914</a:t>
            </a:r>
          </a:p>
          <a:p>
            <a:pPr marL="0" indent="0">
              <a:buNone/>
            </a:pPr>
            <a:endParaRPr lang="en-US" sz="2000" dirty="0"/>
          </a:p>
          <a:p>
            <a:pPr marL="0" indent="0">
              <a:buNone/>
            </a:pPr>
            <a:r>
              <a:rPr lang="en-US" dirty="0"/>
              <a:t>”I am just back from [Vera Cruz] Mexico, recovering from a severe attack of rotten, bacillary, tropical dysentery.” </a:t>
            </a:r>
          </a:p>
          <a:p>
            <a:pPr marL="0" indent="0">
              <a:buNone/>
            </a:pPr>
            <a:endParaRPr lang="en-US" dirty="0"/>
          </a:p>
          <a:p>
            <a:pPr marL="0" indent="0">
              <a:buNone/>
            </a:pPr>
            <a:endParaRPr lang="en-US" dirty="0"/>
          </a:p>
          <a:p>
            <a:pPr marL="0" indent="0">
              <a:buNone/>
            </a:pPr>
            <a:r>
              <a:rPr lang="en-US" sz="2000" dirty="0"/>
              <a:t>Labor et al. (Eds), </a:t>
            </a:r>
            <a:r>
              <a:rPr lang="en-US" sz="2000" i="1" dirty="0"/>
              <a:t>Letters</a:t>
            </a:r>
            <a:r>
              <a:rPr lang="en-US" sz="2000" dirty="0"/>
              <a:t>, June 22, 1914, Vol 3, p 1334</a:t>
            </a:r>
          </a:p>
          <a:p>
            <a:endParaRPr lang="en-US" dirty="0"/>
          </a:p>
        </p:txBody>
      </p:sp>
      <p:sp>
        <p:nvSpPr>
          <p:cNvPr id="5" name="Slide Number Placeholder 4">
            <a:extLst>
              <a:ext uri="{FF2B5EF4-FFF2-40B4-BE49-F238E27FC236}">
                <a16:creationId xmlns:a16="http://schemas.microsoft.com/office/drawing/2014/main" id="{72C39764-7559-DB93-3E63-1759BA799FB5}"/>
              </a:ext>
            </a:extLst>
          </p:cNvPr>
          <p:cNvSpPr>
            <a:spLocks noGrp="1"/>
          </p:cNvSpPr>
          <p:nvPr>
            <p:ph type="sldNum" sz="quarter" idx="12"/>
          </p:nvPr>
        </p:nvSpPr>
        <p:spPr/>
        <p:txBody>
          <a:bodyPr/>
          <a:lstStyle/>
          <a:p>
            <a:fld id="{110CB1F1-ACDE-8A4D-AC9C-4F7AF82CC429}" type="slidenum">
              <a:rPr lang="en-US" smtClean="0"/>
              <a:t>22</a:t>
            </a:fld>
            <a:endParaRPr lang="en-US"/>
          </a:p>
        </p:txBody>
      </p:sp>
      <p:sp>
        <p:nvSpPr>
          <p:cNvPr id="8" name="TextBox 7">
            <a:extLst>
              <a:ext uri="{FF2B5EF4-FFF2-40B4-BE49-F238E27FC236}">
                <a16:creationId xmlns:a16="http://schemas.microsoft.com/office/drawing/2014/main" id="{BC4E5B71-8D35-6F32-FDC3-320599F7E8DF}"/>
              </a:ext>
            </a:extLst>
          </p:cNvPr>
          <p:cNvSpPr txBox="1"/>
          <p:nvPr/>
        </p:nvSpPr>
        <p:spPr>
          <a:xfrm>
            <a:off x="484742" y="5949108"/>
            <a:ext cx="6553485" cy="369332"/>
          </a:xfrm>
          <a:prstGeom prst="rect">
            <a:avLst/>
          </a:prstGeom>
          <a:noFill/>
        </p:spPr>
        <p:txBody>
          <a:bodyPr wrap="square" rtlCol="0">
            <a:spAutoFit/>
          </a:bodyPr>
          <a:lstStyle/>
          <a:p>
            <a:r>
              <a:rPr lang="en-US" dirty="0"/>
              <a:t>Collier’s Magazine, 53(14):15-16, 28-29 ( June 20, 1914)</a:t>
            </a:r>
          </a:p>
        </p:txBody>
      </p:sp>
    </p:spTree>
    <p:extLst>
      <p:ext uri="{BB962C8B-B14F-4D97-AF65-F5344CB8AC3E}">
        <p14:creationId xmlns:p14="http://schemas.microsoft.com/office/powerpoint/2010/main" val="3261946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F1BD7-18C0-468D-B66A-FE7E7D86030E}"/>
              </a:ext>
            </a:extLst>
          </p:cNvPr>
          <p:cNvSpPr>
            <a:spLocks noGrp="1"/>
          </p:cNvSpPr>
          <p:nvPr>
            <p:ph type="title"/>
          </p:nvPr>
        </p:nvSpPr>
        <p:spPr/>
        <p:txBody>
          <a:bodyPr/>
          <a:lstStyle/>
          <a:p>
            <a:r>
              <a:rPr lang="en-US" dirty="0"/>
              <a:t>			Gastroenteritis (Treatment)</a:t>
            </a:r>
          </a:p>
        </p:txBody>
      </p:sp>
      <p:pic>
        <p:nvPicPr>
          <p:cNvPr id="7" name="Content Placeholder 6">
            <a:extLst>
              <a:ext uri="{FF2B5EF4-FFF2-40B4-BE49-F238E27FC236}">
                <a16:creationId xmlns:a16="http://schemas.microsoft.com/office/drawing/2014/main" id="{6EB3D99C-0C25-E67F-1CC1-041D7D2BFACE}"/>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299990" y="1520328"/>
            <a:ext cx="4010140" cy="4836022"/>
          </a:xfrm>
          <a:prstGeom prst="rect">
            <a:avLst/>
          </a:prstGeom>
        </p:spPr>
      </p:pic>
      <p:sp>
        <p:nvSpPr>
          <p:cNvPr id="4" name="Content Placeholder 3">
            <a:extLst>
              <a:ext uri="{FF2B5EF4-FFF2-40B4-BE49-F238E27FC236}">
                <a16:creationId xmlns:a16="http://schemas.microsoft.com/office/drawing/2014/main" id="{49F64450-367F-D449-B7F6-12C2E56196FD}"/>
              </a:ext>
            </a:extLst>
          </p:cNvPr>
          <p:cNvSpPr>
            <a:spLocks noGrp="1"/>
          </p:cNvSpPr>
          <p:nvPr>
            <p:ph sz="half" idx="2"/>
          </p:nvPr>
        </p:nvSpPr>
        <p:spPr/>
        <p:txBody>
          <a:bodyPr/>
          <a:lstStyle/>
          <a:p>
            <a:pPr marL="0" indent="0">
              <a:buNone/>
            </a:pPr>
            <a:r>
              <a:rPr lang="en-US" dirty="0"/>
              <a:t>“opium in some form is the essential remedy</a:t>
            </a:r>
            <a:r>
              <a:rPr lang="en-US" sz="2000" dirty="0"/>
              <a:t>.”  p 227</a:t>
            </a:r>
          </a:p>
          <a:p>
            <a:pPr marL="0" indent="0">
              <a:buNone/>
            </a:pPr>
            <a:endParaRPr lang="en-US" dirty="0"/>
          </a:p>
          <a:p>
            <a:pPr marL="0" indent="0">
              <a:buNone/>
            </a:pPr>
            <a:r>
              <a:rPr lang="en-US" dirty="0"/>
              <a:t>“Squibb’s cholera. . .may be employed.” </a:t>
            </a:r>
            <a:r>
              <a:rPr lang="en-US" sz="2000" dirty="0"/>
              <a:t>p 231</a:t>
            </a:r>
          </a:p>
          <a:p>
            <a:pPr marL="0" indent="0">
              <a:buNone/>
            </a:pPr>
            <a:endParaRPr lang="en-US" dirty="0"/>
          </a:p>
          <a:p>
            <a:pPr marL="0" indent="0">
              <a:buNone/>
            </a:pPr>
            <a:r>
              <a:rPr lang="en-US" sz="2000" dirty="0"/>
              <a:t>Winslow, K, </a:t>
            </a:r>
            <a:r>
              <a:rPr lang="en-US" sz="2000" i="1" dirty="0"/>
              <a:t>The Home Medical Library</a:t>
            </a:r>
            <a:r>
              <a:rPr lang="en-US" sz="2000" dirty="0"/>
              <a:t>, NY: The Review of Reviews Company, Vol III, C2,1907. HL 338746</a:t>
            </a:r>
          </a:p>
        </p:txBody>
      </p:sp>
      <p:sp>
        <p:nvSpPr>
          <p:cNvPr id="5" name="Slide Number Placeholder 4">
            <a:extLst>
              <a:ext uri="{FF2B5EF4-FFF2-40B4-BE49-F238E27FC236}">
                <a16:creationId xmlns:a16="http://schemas.microsoft.com/office/drawing/2014/main" id="{99ED556B-C88A-B145-6ED6-42EC9F6686E5}"/>
              </a:ext>
            </a:extLst>
          </p:cNvPr>
          <p:cNvSpPr>
            <a:spLocks noGrp="1"/>
          </p:cNvSpPr>
          <p:nvPr>
            <p:ph type="sldNum" sz="quarter" idx="12"/>
          </p:nvPr>
        </p:nvSpPr>
        <p:spPr/>
        <p:txBody>
          <a:bodyPr/>
          <a:lstStyle/>
          <a:p>
            <a:fld id="{110CB1F1-ACDE-8A4D-AC9C-4F7AF82CC429}" type="slidenum">
              <a:rPr lang="en-US" smtClean="0"/>
              <a:t>23</a:t>
            </a:fld>
            <a:endParaRPr lang="en-US"/>
          </a:p>
        </p:txBody>
      </p:sp>
    </p:spTree>
    <p:extLst>
      <p:ext uri="{BB962C8B-B14F-4D97-AF65-F5344CB8AC3E}">
        <p14:creationId xmlns:p14="http://schemas.microsoft.com/office/powerpoint/2010/main" val="2472668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B9082-10B8-6251-E112-FB95C795A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6E60FE-319F-98E6-E1FF-833ECF105922}"/>
              </a:ext>
            </a:extLst>
          </p:cNvPr>
          <p:cNvSpPr>
            <a:spLocks noGrp="1"/>
          </p:cNvSpPr>
          <p:nvPr>
            <p:ph type="title"/>
          </p:nvPr>
        </p:nvSpPr>
        <p:spPr/>
        <p:txBody>
          <a:bodyPr/>
          <a:lstStyle/>
          <a:p>
            <a:r>
              <a:rPr lang="en-US" dirty="0"/>
              <a:t>		</a:t>
            </a:r>
            <a:br>
              <a:rPr lang="en-US" dirty="0"/>
            </a:br>
            <a:r>
              <a:rPr lang="en-US" dirty="0"/>
              <a:t>	          			 Opium</a:t>
            </a:r>
          </a:p>
        </p:txBody>
      </p:sp>
      <p:sp>
        <p:nvSpPr>
          <p:cNvPr id="4" name="Content Placeholder 3">
            <a:extLst>
              <a:ext uri="{FF2B5EF4-FFF2-40B4-BE49-F238E27FC236}">
                <a16:creationId xmlns:a16="http://schemas.microsoft.com/office/drawing/2014/main" id="{B9992ACA-CF18-D120-C711-4EEE585EBC7D}"/>
              </a:ext>
            </a:extLst>
          </p:cNvPr>
          <p:cNvSpPr>
            <a:spLocks noGrp="1"/>
          </p:cNvSpPr>
          <p:nvPr>
            <p:ph sz="half" idx="2"/>
          </p:nvPr>
        </p:nvSpPr>
        <p:spPr>
          <a:xfrm>
            <a:off x="4240529" y="1825625"/>
            <a:ext cx="7113271" cy="4895850"/>
          </a:xfrm>
        </p:spPr>
        <p:txBody>
          <a:bodyPr>
            <a:normAutofit/>
          </a:bodyPr>
          <a:lstStyle/>
          <a:p>
            <a:pPr marL="0" indent="0">
              <a:buNone/>
            </a:pPr>
            <a:r>
              <a:rPr lang="en-US" dirty="0"/>
              <a:t>    </a:t>
            </a:r>
          </a:p>
          <a:p>
            <a:pPr marL="0" indent="0">
              <a:buNone/>
            </a:pPr>
            <a:endParaRPr lang="en-US" dirty="0"/>
          </a:p>
          <a:p>
            <a:pPr marL="0" indent="0">
              <a:buNone/>
            </a:pPr>
            <a:r>
              <a:rPr lang="en-US" dirty="0"/>
              <a:t>Opium (from </a:t>
            </a:r>
            <a:r>
              <a:rPr lang="en-US" i="1" dirty="0"/>
              <a:t>Papaver somniferum</a:t>
            </a:r>
            <a:r>
              <a:rPr lang="en-US" dirty="0"/>
              <a:t>)</a:t>
            </a:r>
          </a:p>
          <a:p>
            <a:pPr marL="0" indent="0">
              <a:buNone/>
            </a:pPr>
            <a:endParaRPr lang="en-US" dirty="0"/>
          </a:p>
          <a:p>
            <a:pPr marL="0" indent="0">
              <a:buNone/>
            </a:pPr>
            <a:r>
              <a:rPr lang="en-US" dirty="0"/>
              <a:t> </a:t>
            </a:r>
          </a:p>
          <a:p>
            <a:pPr marL="0" indent="0">
              <a:buNone/>
            </a:pPr>
            <a:r>
              <a:rPr lang="en-US" dirty="0"/>
              <a:t>morphine (1805)	 methyl morphine (1832)</a:t>
            </a:r>
          </a:p>
          <a:p>
            <a:pPr marL="0" indent="0">
              <a:buNone/>
            </a:pPr>
            <a:r>
              <a:rPr lang="en-US" dirty="0"/>
              <a:t>                                             (codeine) </a:t>
            </a:r>
          </a:p>
          <a:p>
            <a:pPr marL="0" indent="0">
              <a:buNone/>
            </a:pPr>
            <a:r>
              <a:rPr lang="en-US" dirty="0"/>
              <a:t> </a:t>
            </a:r>
          </a:p>
          <a:p>
            <a:pPr marL="0" indent="0">
              <a:buNone/>
            </a:pPr>
            <a:endParaRPr lang="en-US" dirty="0"/>
          </a:p>
        </p:txBody>
      </p:sp>
      <p:sp>
        <p:nvSpPr>
          <p:cNvPr id="5" name="Slide Number Placeholder 4">
            <a:extLst>
              <a:ext uri="{FF2B5EF4-FFF2-40B4-BE49-F238E27FC236}">
                <a16:creationId xmlns:a16="http://schemas.microsoft.com/office/drawing/2014/main" id="{BC45986E-D459-4D87-7B42-CE4CB3EAB495}"/>
              </a:ext>
            </a:extLst>
          </p:cNvPr>
          <p:cNvSpPr>
            <a:spLocks noGrp="1"/>
          </p:cNvSpPr>
          <p:nvPr>
            <p:ph type="sldNum" sz="quarter" idx="12"/>
          </p:nvPr>
        </p:nvSpPr>
        <p:spPr/>
        <p:txBody>
          <a:bodyPr/>
          <a:lstStyle/>
          <a:p>
            <a:fld id="{110CB1F1-ACDE-8A4D-AC9C-4F7AF82CC429}" type="slidenum">
              <a:rPr lang="en-US" smtClean="0"/>
              <a:t>24</a:t>
            </a:fld>
            <a:endParaRPr lang="en-US"/>
          </a:p>
        </p:txBody>
      </p:sp>
      <p:cxnSp>
        <p:nvCxnSpPr>
          <p:cNvPr id="10" name="Straight Arrow Connector 9">
            <a:extLst>
              <a:ext uri="{FF2B5EF4-FFF2-40B4-BE49-F238E27FC236}">
                <a16:creationId xmlns:a16="http://schemas.microsoft.com/office/drawing/2014/main" id="{0F2A0BBA-34E1-2709-91F5-5290D84E4ACF}"/>
              </a:ext>
            </a:extLst>
          </p:cNvPr>
          <p:cNvCxnSpPr>
            <a:cxnSpLocks/>
          </p:cNvCxnSpPr>
          <p:nvPr/>
        </p:nvCxnSpPr>
        <p:spPr>
          <a:xfrm flipH="1">
            <a:off x="4715673" y="3429000"/>
            <a:ext cx="539960" cy="846293"/>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41846236-DB65-3895-4960-2407F28E3FF5}"/>
              </a:ext>
            </a:extLst>
          </p:cNvPr>
          <p:cNvCxnSpPr>
            <a:cxnSpLocks/>
          </p:cNvCxnSpPr>
          <p:nvPr/>
        </p:nvCxnSpPr>
        <p:spPr>
          <a:xfrm>
            <a:off x="7111967" y="3427257"/>
            <a:ext cx="795166" cy="8462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1" name="Content Placeholder 10">
            <a:extLst>
              <a:ext uri="{FF2B5EF4-FFF2-40B4-BE49-F238E27FC236}">
                <a16:creationId xmlns:a16="http://schemas.microsoft.com/office/drawing/2014/main" id="{F386AD14-D8E1-2C40-6AD6-30EE98898D48}"/>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541338" y="2183130"/>
            <a:ext cx="3287712" cy="2971800"/>
          </a:xfrm>
          <a:prstGeom prst="rect">
            <a:avLst/>
          </a:prstGeom>
        </p:spPr>
      </p:pic>
    </p:spTree>
    <p:extLst>
      <p:ext uri="{BB962C8B-B14F-4D97-AF65-F5344CB8AC3E}">
        <p14:creationId xmlns:p14="http://schemas.microsoft.com/office/powerpoint/2010/main" val="60014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E7260-8A84-1290-C25A-B05B367764AC}"/>
              </a:ext>
            </a:extLst>
          </p:cNvPr>
          <p:cNvSpPr>
            <a:spLocks noGrp="1"/>
          </p:cNvSpPr>
          <p:nvPr>
            <p:ph type="title"/>
          </p:nvPr>
        </p:nvSpPr>
        <p:spPr/>
        <p:txBody>
          <a:bodyPr/>
          <a:lstStyle/>
          <a:p>
            <a:r>
              <a:rPr lang="en-US" dirty="0"/>
              <a:t>      Did Jack London Abuse Opium?</a:t>
            </a:r>
          </a:p>
        </p:txBody>
      </p:sp>
      <p:sp>
        <p:nvSpPr>
          <p:cNvPr id="4" name="Content Placeholder 3">
            <a:extLst>
              <a:ext uri="{FF2B5EF4-FFF2-40B4-BE49-F238E27FC236}">
                <a16:creationId xmlns:a16="http://schemas.microsoft.com/office/drawing/2014/main" id="{9B809757-11AA-BD7E-2326-15B7E8161483}"/>
              </a:ext>
            </a:extLst>
          </p:cNvPr>
          <p:cNvSpPr>
            <a:spLocks noGrp="1"/>
          </p:cNvSpPr>
          <p:nvPr>
            <p:ph sz="half" idx="2"/>
          </p:nvPr>
        </p:nvSpPr>
        <p:spPr>
          <a:xfrm>
            <a:off x="7268307" y="1831901"/>
            <a:ext cx="4799647" cy="3865514"/>
          </a:xfrm>
        </p:spPr>
        <p:txBody>
          <a:bodyPr/>
          <a:lstStyle/>
          <a:p>
            <a:pPr marL="0" indent="0">
              <a:buNone/>
            </a:pPr>
            <a:endParaRPr lang="en-US" dirty="0"/>
          </a:p>
          <a:p>
            <a:pPr marL="0" indent="0">
              <a:buNone/>
            </a:pPr>
            <a:r>
              <a:rPr lang="en-US" dirty="0"/>
              <a:t>	 		</a:t>
            </a:r>
          </a:p>
        </p:txBody>
      </p:sp>
      <p:sp>
        <p:nvSpPr>
          <p:cNvPr id="5" name="Slide Number Placeholder 4">
            <a:extLst>
              <a:ext uri="{FF2B5EF4-FFF2-40B4-BE49-F238E27FC236}">
                <a16:creationId xmlns:a16="http://schemas.microsoft.com/office/drawing/2014/main" id="{F5369871-40B3-7E20-EC21-2787DD64057B}"/>
              </a:ext>
            </a:extLst>
          </p:cNvPr>
          <p:cNvSpPr>
            <a:spLocks noGrp="1"/>
          </p:cNvSpPr>
          <p:nvPr>
            <p:ph type="sldNum" sz="quarter" idx="12"/>
          </p:nvPr>
        </p:nvSpPr>
        <p:spPr/>
        <p:txBody>
          <a:bodyPr/>
          <a:lstStyle/>
          <a:p>
            <a:fld id="{110CB1F1-ACDE-8A4D-AC9C-4F7AF82CC429}" type="slidenum">
              <a:rPr lang="en-US" smtClean="0"/>
              <a:t>25</a:t>
            </a:fld>
            <a:endParaRPr lang="en-US"/>
          </a:p>
        </p:txBody>
      </p:sp>
      <p:pic>
        <p:nvPicPr>
          <p:cNvPr id="11" name="Content Placeholder 10">
            <a:extLst>
              <a:ext uri="{FF2B5EF4-FFF2-40B4-BE49-F238E27FC236}">
                <a16:creationId xmlns:a16="http://schemas.microsoft.com/office/drawing/2014/main" id="{A6236A1C-0998-9089-FCF4-11E47F56AC45}"/>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287080" y="1602342"/>
            <a:ext cx="2420315" cy="4351338"/>
          </a:xfrm>
          <a:prstGeom prst="rect">
            <a:avLst/>
          </a:prstGeom>
        </p:spPr>
      </p:pic>
      <p:sp>
        <p:nvSpPr>
          <p:cNvPr id="3" name="TextBox 2">
            <a:extLst>
              <a:ext uri="{FF2B5EF4-FFF2-40B4-BE49-F238E27FC236}">
                <a16:creationId xmlns:a16="http://schemas.microsoft.com/office/drawing/2014/main" id="{5071C27B-21C7-DBD0-CAA3-640FEEE15CEA}"/>
              </a:ext>
            </a:extLst>
          </p:cNvPr>
          <p:cNvSpPr txBox="1"/>
          <p:nvPr/>
        </p:nvSpPr>
        <p:spPr>
          <a:xfrm>
            <a:off x="382772" y="6241312"/>
            <a:ext cx="2411238" cy="369332"/>
          </a:xfrm>
          <a:prstGeom prst="rect">
            <a:avLst/>
          </a:prstGeom>
          <a:noFill/>
        </p:spPr>
        <p:txBody>
          <a:bodyPr wrap="none" rtlCol="0">
            <a:spAutoFit/>
          </a:bodyPr>
          <a:lstStyle/>
          <a:p>
            <a:r>
              <a:rPr lang="en-US" dirty="0"/>
              <a:t>Squibb Medicine Case</a:t>
            </a:r>
          </a:p>
        </p:txBody>
      </p:sp>
      <p:sp>
        <p:nvSpPr>
          <p:cNvPr id="8" name="TextBox 7">
            <a:extLst>
              <a:ext uri="{FF2B5EF4-FFF2-40B4-BE49-F238E27FC236}">
                <a16:creationId xmlns:a16="http://schemas.microsoft.com/office/drawing/2014/main" id="{0A683AC3-CA1C-4450-BD2E-0CAC38FBDAFB}"/>
              </a:ext>
            </a:extLst>
          </p:cNvPr>
          <p:cNvSpPr txBox="1"/>
          <p:nvPr/>
        </p:nvSpPr>
        <p:spPr>
          <a:xfrm>
            <a:off x="3125972" y="6067279"/>
            <a:ext cx="7641088" cy="369332"/>
          </a:xfrm>
          <a:prstGeom prst="rect">
            <a:avLst/>
          </a:prstGeom>
          <a:noFill/>
        </p:spPr>
        <p:txBody>
          <a:bodyPr wrap="square" rtlCol="0">
            <a:spAutoFit/>
          </a:bodyPr>
          <a:lstStyle/>
          <a:p>
            <a:r>
              <a:rPr lang="en-US" dirty="0"/>
              <a:t>		</a:t>
            </a:r>
            <a:r>
              <a:rPr lang="en-US" i="1" dirty="0"/>
              <a:t>San Francisco Chronicle, </a:t>
            </a:r>
            <a:r>
              <a:rPr lang="en-US" dirty="0"/>
              <a:t>July 29, 1906, p 6</a:t>
            </a:r>
          </a:p>
        </p:txBody>
      </p:sp>
      <p:pic>
        <p:nvPicPr>
          <p:cNvPr id="19" name="Picture 18">
            <a:extLst>
              <a:ext uri="{FF2B5EF4-FFF2-40B4-BE49-F238E27FC236}">
                <a16:creationId xmlns:a16="http://schemas.microsoft.com/office/drawing/2014/main" id="{E5608F35-F263-0452-5335-A33EB49A94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144397" y="4171950"/>
            <a:ext cx="7772400" cy="1895329"/>
          </a:xfrm>
          <a:prstGeom prst="rect">
            <a:avLst/>
          </a:prstGeom>
        </p:spPr>
      </p:pic>
      <p:sp>
        <p:nvSpPr>
          <p:cNvPr id="7" name="TextBox 6">
            <a:extLst>
              <a:ext uri="{FF2B5EF4-FFF2-40B4-BE49-F238E27FC236}">
                <a16:creationId xmlns:a16="http://schemas.microsoft.com/office/drawing/2014/main" id="{6F4DF689-AC8D-8C05-51E5-68B875691725}"/>
              </a:ext>
            </a:extLst>
          </p:cNvPr>
          <p:cNvSpPr txBox="1"/>
          <p:nvPr/>
        </p:nvSpPr>
        <p:spPr>
          <a:xfrm>
            <a:off x="3017520" y="1602341"/>
            <a:ext cx="8188915" cy="2215991"/>
          </a:xfrm>
          <a:prstGeom prst="rect">
            <a:avLst/>
          </a:prstGeom>
          <a:noFill/>
        </p:spPr>
        <p:txBody>
          <a:bodyPr wrap="square" rtlCol="0">
            <a:spAutoFit/>
          </a:bodyPr>
          <a:lstStyle/>
          <a:p>
            <a:r>
              <a:rPr lang="en-US" dirty="0"/>
              <a:t>Charmian K. London (1871-1955)            from her diary, July 31, 1908.</a:t>
            </a:r>
          </a:p>
          <a:p>
            <a:endParaRPr lang="en-US" dirty="0"/>
          </a:p>
          <a:p>
            <a:r>
              <a:rPr lang="en-US" sz="2800" dirty="0"/>
              <a:t>“Mate in bad shape-keeping bowels in check with cholera pills (opiate) [</a:t>
            </a:r>
            <a:r>
              <a:rPr lang="en-US" sz="2800" i="1" dirty="0"/>
              <a:t>sic</a:t>
            </a:r>
            <a:r>
              <a:rPr lang="en-US" sz="2800" dirty="0"/>
              <a:t>].”</a:t>
            </a:r>
          </a:p>
          <a:p>
            <a:endParaRPr lang="en-US" sz="2800" dirty="0"/>
          </a:p>
          <a:p>
            <a:endParaRPr lang="en-US" dirty="0"/>
          </a:p>
        </p:txBody>
      </p:sp>
    </p:spTree>
    <p:extLst>
      <p:ext uri="{BB962C8B-B14F-4D97-AF65-F5344CB8AC3E}">
        <p14:creationId xmlns:p14="http://schemas.microsoft.com/office/powerpoint/2010/main" val="1085461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C58C-E776-9EE2-5740-2DF7B63C2371}"/>
              </a:ext>
            </a:extLst>
          </p:cNvPr>
          <p:cNvSpPr>
            <a:spLocks noGrp="1"/>
          </p:cNvSpPr>
          <p:nvPr>
            <p:ph type="title"/>
          </p:nvPr>
        </p:nvSpPr>
        <p:spPr/>
        <p:txBody>
          <a:bodyPr/>
          <a:lstStyle/>
          <a:p>
            <a:r>
              <a:rPr lang="en-US" dirty="0"/>
              <a:t>				Opium</a:t>
            </a:r>
          </a:p>
        </p:txBody>
      </p:sp>
      <p:sp>
        <p:nvSpPr>
          <p:cNvPr id="3" name="Content Placeholder 2">
            <a:extLst>
              <a:ext uri="{FF2B5EF4-FFF2-40B4-BE49-F238E27FC236}">
                <a16:creationId xmlns:a16="http://schemas.microsoft.com/office/drawing/2014/main" id="{C1DCFCA6-B159-425E-5B26-3D95D56C8E3D}"/>
              </a:ext>
            </a:extLst>
          </p:cNvPr>
          <p:cNvSpPr>
            <a:spLocks noGrp="1"/>
          </p:cNvSpPr>
          <p:nvPr>
            <p:ph idx="1"/>
          </p:nvPr>
        </p:nvSpPr>
        <p:spPr/>
        <p:txBody>
          <a:bodyPr/>
          <a:lstStyle/>
          <a:p>
            <a:pPr marL="0" indent="0">
              <a:buNone/>
            </a:pPr>
            <a:r>
              <a:rPr lang="en-US" dirty="0"/>
              <a:t>              The1902 Sears Roebuck Catalog, No.112, p450</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9B63500F-CDBF-4FEC-2CC9-470E90C626CB}"/>
              </a:ext>
            </a:extLst>
          </p:cNvPr>
          <p:cNvSpPr>
            <a:spLocks noGrp="1"/>
          </p:cNvSpPr>
          <p:nvPr>
            <p:ph type="sldNum" sz="quarter" idx="12"/>
          </p:nvPr>
        </p:nvSpPr>
        <p:spPr/>
        <p:txBody>
          <a:bodyPr/>
          <a:lstStyle/>
          <a:p>
            <a:fld id="{110CB1F1-ACDE-8A4D-AC9C-4F7AF82CC429}" type="slidenum">
              <a:rPr lang="en-US" smtClean="0"/>
              <a:t>26</a:t>
            </a:fld>
            <a:endParaRPr lang="en-US"/>
          </a:p>
        </p:txBody>
      </p:sp>
      <p:pic>
        <p:nvPicPr>
          <p:cNvPr id="6" name="Picture 5">
            <a:extLst>
              <a:ext uri="{FF2B5EF4-FFF2-40B4-BE49-F238E27FC236}">
                <a16:creationId xmlns:a16="http://schemas.microsoft.com/office/drawing/2014/main" id="{4673A8D0-26DA-93EB-6021-3D98A56C88D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18437" y="2241605"/>
            <a:ext cx="8952614" cy="4479870"/>
          </a:xfrm>
          <a:prstGeom prst="rect">
            <a:avLst/>
          </a:prstGeom>
        </p:spPr>
      </p:pic>
    </p:spTree>
    <p:extLst>
      <p:ext uri="{BB962C8B-B14F-4D97-AF65-F5344CB8AC3E}">
        <p14:creationId xmlns:p14="http://schemas.microsoft.com/office/powerpoint/2010/main" val="1491175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68D1B-40DE-F978-158B-63A58CD73CD5}"/>
              </a:ext>
            </a:extLst>
          </p:cNvPr>
          <p:cNvSpPr>
            <a:spLocks noGrp="1"/>
          </p:cNvSpPr>
          <p:nvPr>
            <p:ph type="title"/>
          </p:nvPr>
        </p:nvSpPr>
        <p:spPr/>
        <p:txBody>
          <a:bodyPr/>
          <a:lstStyle/>
          <a:p>
            <a:r>
              <a:rPr lang="en-US" dirty="0"/>
              <a:t>			Opium &amp; Lead Acetate </a:t>
            </a:r>
          </a:p>
        </p:txBody>
      </p:sp>
      <p:pic>
        <p:nvPicPr>
          <p:cNvPr id="7" name="Content Placeholder 6">
            <a:extLst>
              <a:ext uri="{FF2B5EF4-FFF2-40B4-BE49-F238E27FC236}">
                <a16:creationId xmlns:a16="http://schemas.microsoft.com/office/drawing/2014/main" id="{1DB3B7F0-3708-ABA0-B35E-4F0C0F2BF049}"/>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2238440" y="1825625"/>
            <a:ext cx="2381119" cy="4351338"/>
          </a:xfrm>
          <a:prstGeom prst="rect">
            <a:avLst/>
          </a:prstGeom>
        </p:spPr>
      </p:pic>
      <p:sp>
        <p:nvSpPr>
          <p:cNvPr id="4" name="Content Placeholder 3">
            <a:extLst>
              <a:ext uri="{FF2B5EF4-FFF2-40B4-BE49-F238E27FC236}">
                <a16:creationId xmlns:a16="http://schemas.microsoft.com/office/drawing/2014/main" id="{BBB2D6CD-E1D9-8EE9-0D9B-30FB932D7871}"/>
              </a:ext>
            </a:extLst>
          </p:cNvPr>
          <p:cNvSpPr>
            <a:spLocks noGrp="1"/>
          </p:cNvSpPr>
          <p:nvPr>
            <p:ph sz="half" idx="2"/>
          </p:nvPr>
        </p:nvSpPr>
        <p:spPr>
          <a:xfrm>
            <a:off x="5029117" y="1825625"/>
            <a:ext cx="6324683" cy="4351338"/>
          </a:xfrm>
        </p:spPr>
        <p:txBody>
          <a:bodyPr/>
          <a:lstStyle/>
          <a:p>
            <a:pPr marL="0" indent="0">
              <a:buNone/>
            </a:pPr>
            <a:r>
              <a:rPr lang="en-US" dirty="0"/>
              <a:t>Opium &amp; Lead Acetate</a:t>
            </a:r>
          </a:p>
          <a:p>
            <a:pPr marL="0" indent="0">
              <a:buNone/>
            </a:pPr>
            <a:endParaRPr lang="en-US" dirty="0"/>
          </a:p>
          <a:p>
            <a:pPr marL="0" indent="0">
              <a:buNone/>
            </a:pPr>
            <a:r>
              <a:rPr lang="en-US" dirty="0"/>
              <a:t>	opium	      32 mg</a:t>
            </a:r>
          </a:p>
          <a:p>
            <a:pPr marL="0" indent="0">
              <a:buNone/>
            </a:pPr>
            <a:r>
              <a:rPr lang="en-US" dirty="0"/>
              <a:t>	lead acetate     96 mg</a:t>
            </a:r>
          </a:p>
        </p:txBody>
      </p:sp>
      <p:sp>
        <p:nvSpPr>
          <p:cNvPr id="5" name="Slide Number Placeholder 4">
            <a:extLst>
              <a:ext uri="{FF2B5EF4-FFF2-40B4-BE49-F238E27FC236}">
                <a16:creationId xmlns:a16="http://schemas.microsoft.com/office/drawing/2014/main" id="{C36D7A8B-CE1E-B02B-CE11-C68437A84048}"/>
              </a:ext>
            </a:extLst>
          </p:cNvPr>
          <p:cNvSpPr>
            <a:spLocks noGrp="1"/>
          </p:cNvSpPr>
          <p:nvPr>
            <p:ph type="sldNum" sz="quarter" idx="12"/>
          </p:nvPr>
        </p:nvSpPr>
        <p:spPr/>
        <p:txBody>
          <a:bodyPr/>
          <a:lstStyle/>
          <a:p>
            <a:fld id="{110CB1F1-ACDE-8A4D-AC9C-4F7AF82CC429}" type="slidenum">
              <a:rPr lang="en-US" smtClean="0"/>
              <a:t>27</a:t>
            </a:fld>
            <a:endParaRPr lang="en-US" dirty="0"/>
          </a:p>
        </p:txBody>
      </p:sp>
      <p:sp>
        <p:nvSpPr>
          <p:cNvPr id="3" name="TextBox 2">
            <a:extLst>
              <a:ext uri="{FF2B5EF4-FFF2-40B4-BE49-F238E27FC236}">
                <a16:creationId xmlns:a16="http://schemas.microsoft.com/office/drawing/2014/main" id="{4935EE25-A240-C4FD-884F-44667813E2FF}"/>
              </a:ext>
            </a:extLst>
          </p:cNvPr>
          <p:cNvSpPr txBox="1"/>
          <p:nvPr/>
        </p:nvSpPr>
        <p:spPr>
          <a:xfrm>
            <a:off x="4619560" y="3927231"/>
            <a:ext cx="7382910" cy="1938992"/>
          </a:xfrm>
          <a:prstGeom prst="rect">
            <a:avLst/>
          </a:prstGeom>
          <a:noFill/>
        </p:spPr>
        <p:txBody>
          <a:bodyPr wrap="square" rtlCol="0">
            <a:spAutoFit/>
          </a:bodyPr>
          <a:lstStyle/>
          <a:p>
            <a:r>
              <a:rPr lang="en-US" sz="2400" dirty="0"/>
              <a:t>“Opium and lead acetate for reducing pain.” </a:t>
            </a:r>
          </a:p>
          <a:p>
            <a:endParaRPr lang="en-US" sz="2400" dirty="0"/>
          </a:p>
          <a:p>
            <a:r>
              <a:rPr lang="en-US" sz="2400" dirty="0"/>
              <a:t>Included in Jack London’s typed list of drugs </a:t>
            </a:r>
          </a:p>
          <a:p>
            <a:r>
              <a:rPr lang="en-US" sz="2400" dirty="0"/>
              <a:t>for his </a:t>
            </a:r>
            <a:r>
              <a:rPr lang="en-US" sz="2400" i="1" dirty="0"/>
              <a:t>Boat Medicine Chest, (1906?)</a:t>
            </a:r>
            <a:endParaRPr lang="en-US" sz="2400" dirty="0"/>
          </a:p>
          <a:p>
            <a:r>
              <a:rPr lang="en-US" sz="2400" dirty="0"/>
              <a:t>Huntington Library, JL 21308   Box 36. </a:t>
            </a:r>
          </a:p>
        </p:txBody>
      </p:sp>
    </p:spTree>
    <p:extLst>
      <p:ext uri="{BB962C8B-B14F-4D97-AF65-F5344CB8AC3E}">
        <p14:creationId xmlns:p14="http://schemas.microsoft.com/office/powerpoint/2010/main" val="1310542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33966-1894-EFC7-0687-F3C9ED8B240E}"/>
              </a:ext>
            </a:extLst>
          </p:cNvPr>
          <p:cNvSpPr>
            <a:spLocks noGrp="1"/>
          </p:cNvSpPr>
          <p:nvPr>
            <p:ph type="title"/>
          </p:nvPr>
        </p:nvSpPr>
        <p:spPr/>
        <p:txBody>
          <a:bodyPr/>
          <a:lstStyle/>
          <a:p>
            <a:r>
              <a:rPr lang="en-US" dirty="0"/>
              <a:t>           The Harrison Narcotics Act 1914</a:t>
            </a:r>
          </a:p>
        </p:txBody>
      </p:sp>
      <p:sp>
        <p:nvSpPr>
          <p:cNvPr id="3" name="Content Placeholder 2">
            <a:extLst>
              <a:ext uri="{FF2B5EF4-FFF2-40B4-BE49-F238E27FC236}">
                <a16:creationId xmlns:a16="http://schemas.microsoft.com/office/drawing/2014/main" id="{8E3DB2E0-E01A-B178-541A-9BA08B27A7ED}"/>
              </a:ext>
            </a:extLst>
          </p:cNvPr>
          <p:cNvSpPr>
            <a:spLocks noGrp="1"/>
          </p:cNvSpPr>
          <p:nvPr>
            <p:ph idx="1"/>
          </p:nvPr>
        </p:nvSpPr>
        <p:spPr/>
        <p:txBody>
          <a:bodyPr/>
          <a:lstStyle/>
          <a:p>
            <a:pPr marL="0" indent="0">
              <a:buNone/>
            </a:pPr>
            <a:r>
              <a:rPr lang="en-US" dirty="0"/>
              <a:t>On July 22, 1914, Charmain London in a letter to Dr. W. S. Porter asked for prescriptions for 50 capsules, each with the following:</a:t>
            </a:r>
          </a:p>
          <a:p>
            <a:pPr marL="0" indent="0">
              <a:buNone/>
            </a:pPr>
            <a:endParaRPr lang="en-US" dirty="0"/>
          </a:p>
          <a:p>
            <a:pPr marL="0" indent="0">
              <a:buNone/>
            </a:pPr>
            <a:r>
              <a:rPr lang="en-US" dirty="0"/>
              <a:t>	(a) Opium 			1 gr</a:t>
            </a:r>
          </a:p>
          <a:p>
            <a:pPr marL="0" indent="0">
              <a:buNone/>
            </a:pPr>
            <a:r>
              <a:rPr lang="en-US" dirty="0"/>
              <a:t>	(b) Opium 			1/2 gr + Bismuth subgallate 13 gr</a:t>
            </a:r>
          </a:p>
          <a:p>
            <a:pPr marL="0" indent="0">
              <a:buNone/>
            </a:pPr>
            <a:r>
              <a:rPr lang="en-US" dirty="0"/>
              <a:t>	(c) Bismuth subgallate	30 gr	</a:t>
            </a:r>
          </a:p>
          <a:p>
            <a:pPr marL="0" indent="0">
              <a:buNone/>
            </a:pPr>
            <a:r>
              <a:rPr lang="en-US" dirty="0"/>
              <a:t>	(d) Bismuth subnitrate	30 gr</a:t>
            </a:r>
          </a:p>
        </p:txBody>
      </p:sp>
      <p:sp>
        <p:nvSpPr>
          <p:cNvPr id="4" name="Slide Number Placeholder 3">
            <a:extLst>
              <a:ext uri="{FF2B5EF4-FFF2-40B4-BE49-F238E27FC236}">
                <a16:creationId xmlns:a16="http://schemas.microsoft.com/office/drawing/2014/main" id="{235C5370-596B-5515-104F-A0B14125BE20}"/>
              </a:ext>
            </a:extLst>
          </p:cNvPr>
          <p:cNvSpPr>
            <a:spLocks noGrp="1"/>
          </p:cNvSpPr>
          <p:nvPr>
            <p:ph type="sldNum" sz="quarter" idx="12"/>
          </p:nvPr>
        </p:nvSpPr>
        <p:spPr/>
        <p:txBody>
          <a:bodyPr/>
          <a:lstStyle/>
          <a:p>
            <a:fld id="{110CB1F1-ACDE-8A4D-AC9C-4F7AF82CC429}" type="slidenum">
              <a:rPr lang="en-US" smtClean="0"/>
              <a:t>28</a:t>
            </a:fld>
            <a:endParaRPr lang="en-US" dirty="0"/>
          </a:p>
        </p:txBody>
      </p:sp>
      <p:sp>
        <p:nvSpPr>
          <p:cNvPr id="5" name="TextBox 4">
            <a:extLst>
              <a:ext uri="{FF2B5EF4-FFF2-40B4-BE49-F238E27FC236}">
                <a16:creationId xmlns:a16="http://schemas.microsoft.com/office/drawing/2014/main" id="{D01C115F-C9A8-8D7F-F4A1-9CDBFDD1BBAB}"/>
              </a:ext>
            </a:extLst>
          </p:cNvPr>
          <p:cNvSpPr txBox="1"/>
          <p:nvPr/>
        </p:nvSpPr>
        <p:spPr>
          <a:xfrm>
            <a:off x="1854200" y="5956300"/>
            <a:ext cx="6161815" cy="369332"/>
          </a:xfrm>
          <a:prstGeom prst="rect">
            <a:avLst/>
          </a:prstGeom>
          <a:noFill/>
        </p:spPr>
        <p:txBody>
          <a:bodyPr wrap="none" rtlCol="0">
            <a:spAutoFit/>
          </a:bodyPr>
          <a:lstStyle/>
          <a:p>
            <a:r>
              <a:rPr lang="en-US" dirty="0"/>
              <a:t>Huntington Library, Jack London documents 10435, Box 258. </a:t>
            </a:r>
          </a:p>
        </p:txBody>
      </p:sp>
    </p:spTree>
    <p:extLst>
      <p:ext uri="{BB962C8B-B14F-4D97-AF65-F5344CB8AC3E}">
        <p14:creationId xmlns:p14="http://schemas.microsoft.com/office/powerpoint/2010/main" val="11863773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02B97-401C-4121-7E2A-693C3948275A}"/>
              </a:ext>
            </a:extLst>
          </p:cNvPr>
          <p:cNvSpPr>
            <a:spLocks noGrp="1"/>
          </p:cNvSpPr>
          <p:nvPr>
            <p:ph type="title"/>
          </p:nvPr>
        </p:nvSpPr>
        <p:spPr/>
        <p:txBody>
          <a:bodyPr/>
          <a:lstStyle/>
          <a:p>
            <a:r>
              <a:rPr lang="en-US" dirty="0"/>
              <a:t>	Bowman Pharmacy Letter to Jack London</a:t>
            </a:r>
          </a:p>
        </p:txBody>
      </p:sp>
      <p:pic>
        <p:nvPicPr>
          <p:cNvPr id="7" name="Content Placeholder 6">
            <a:extLst>
              <a:ext uri="{FF2B5EF4-FFF2-40B4-BE49-F238E27FC236}">
                <a16:creationId xmlns:a16="http://schemas.microsoft.com/office/drawing/2014/main" id="{AFC6F08C-086E-EA3B-383E-9C4AC3F84E52}"/>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450487"/>
            <a:ext cx="5087132" cy="4351338"/>
          </a:xfrm>
          <a:prstGeom prst="rect">
            <a:avLst/>
          </a:prstGeom>
        </p:spPr>
      </p:pic>
      <p:sp>
        <p:nvSpPr>
          <p:cNvPr id="4" name="Content Placeholder 3">
            <a:extLst>
              <a:ext uri="{FF2B5EF4-FFF2-40B4-BE49-F238E27FC236}">
                <a16:creationId xmlns:a16="http://schemas.microsoft.com/office/drawing/2014/main" id="{208755CE-56FB-9887-E87A-70FE7AB7BB62}"/>
              </a:ext>
            </a:extLst>
          </p:cNvPr>
          <p:cNvSpPr>
            <a:spLocks noGrp="1"/>
          </p:cNvSpPr>
          <p:nvPr>
            <p:ph sz="half" idx="2"/>
          </p:nvPr>
        </p:nvSpPr>
        <p:spPr>
          <a:xfrm>
            <a:off x="6172200" y="1450487"/>
            <a:ext cx="5181600" cy="4234217"/>
          </a:xfrm>
        </p:spPr>
        <p:txBody>
          <a:bodyPr>
            <a:normAutofit/>
          </a:bodyPr>
          <a:lstStyle/>
          <a:p>
            <a:pPr marL="0" indent="0">
              <a:buNone/>
            </a:pPr>
            <a:r>
              <a:rPr lang="en-US" sz="3200" dirty="0"/>
              <a:t>Bowman, “All that will be necessary in order that you may have your medicine chest filled . . .is to get your doctor to write the. . . prescription. We are also enclosing a copy of the Harrison Act.”  </a:t>
            </a:r>
          </a:p>
          <a:p>
            <a:endParaRPr lang="en-US" dirty="0"/>
          </a:p>
        </p:txBody>
      </p:sp>
      <p:sp>
        <p:nvSpPr>
          <p:cNvPr id="5" name="Slide Number Placeholder 4">
            <a:extLst>
              <a:ext uri="{FF2B5EF4-FFF2-40B4-BE49-F238E27FC236}">
                <a16:creationId xmlns:a16="http://schemas.microsoft.com/office/drawing/2014/main" id="{A1690347-40F0-7374-D605-1F1118D9590E}"/>
              </a:ext>
            </a:extLst>
          </p:cNvPr>
          <p:cNvSpPr>
            <a:spLocks noGrp="1"/>
          </p:cNvSpPr>
          <p:nvPr>
            <p:ph type="sldNum" sz="quarter" idx="12"/>
          </p:nvPr>
        </p:nvSpPr>
        <p:spPr/>
        <p:txBody>
          <a:bodyPr/>
          <a:lstStyle/>
          <a:p>
            <a:fld id="{110CB1F1-ACDE-8A4D-AC9C-4F7AF82CC429}" type="slidenum">
              <a:rPr lang="en-US" smtClean="0"/>
              <a:t>29</a:t>
            </a:fld>
            <a:endParaRPr lang="en-US"/>
          </a:p>
        </p:txBody>
      </p:sp>
      <p:sp>
        <p:nvSpPr>
          <p:cNvPr id="3" name="TextBox 2">
            <a:extLst>
              <a:ext uri="{FF2B5EF4-FFF2-40B4-BE49-F238E27FC236}">
                <a16:creationId xmlns:a16="http://schemas.microsoft.com/office/drawing/2014/main" id="{7EF603FD-930D-1070-8D3D-AC1E613E1B7A}"/>
              </a:ext>
            </a:extLst>
          </p:cNvPr>
          <p:cNvSpPr txBox="1"/>
          <p:nvPr/>
        </p:nvSpPr>
        <p:spPr>
          <a:xfrm>
            <a:off x="838200" y="6189785"/>
            <a:ext cx="5481289" cy="369332"/>
          </a:xfrm>
          <a:prstGeom prst="rect">
            <a:avLst/>
          </a:prstGeom>
          <a:noFill/>
        </p:spPr>
        <p:txBody>
          <a:bodyPr wrap="square" rtlCol="0">
            <a:spAutoFit/>
          </a:bodyPr>
          <a:lstStyle/>
          <a:p>
            <a:r>
              <a:rPr lang="en-US" dirty="0"/>
              <a:t>San Francisco Chronicle, Friday, Nov 12, 1915, p 2</a:t>
            </a:r>
          </a:p>
        </p:txBody>
      </p:sp>
      <p:sp>
        <p:nvSpPr>
          <p:cNvPr id="6" name="TextBox 5">
            <a:extLst>
              <a:ext uri="{FF2B5EF4-FFF2-40B4-BE49-F238E27FC236}">
                <a16:creationId xmlns:a16="http://schemas.microsoft.com/office/drawing/2014/main" id="{E78BA4F3-BCE6-F94E-79E1-9E7134B7D1FC}"/>
              </a:ext>
            </a:extLst>
          </p:cNvPr>
          <p:cNvSpPr txBox="1"/>
          <p:nvPr/>
        </p:nvSpPr>
        <p:spPr>
          <a:xfrm>
            <a:off x="6266670" y="5457163"/>
            <a:ext cx="5295472" cy="646331"/>
          </a:xfrm>
          <a:prstGeom prst="rect">
            <a:avLst/>
          </a:prstGeom>
          <a:noFill/>
        </p:spPr>
        <p:txBody>
          <a:bodyPr wrap="square" rtlCol="0">
            <a:spAutoFit/>
          </a:bodyPr>
          <a:lstStyle/>
          <a:p>
            <a:r>
              <a:rPr lang="en-US" dirty="0"/>
              <a:t>Bowman Pharmacy Letter to Jack London, </a:t>
            </a:r>
          </a:p>
          <a:p>
            <a:r>
              <a:rPr lang="en-US" dirty="0"/>
              <a:t>Oct 18, 1915, HL Jack London 2826, Box 134</a:t>
            </a:r>
          </a:p>
        </p:txBody>
      </p:sp>
    </p:spTree>
    <p:extLst>
      <p:ext uri="{BB962C8B-B14F-4D97-AF65-F5344CB8AC3E}">
        <p14:creationId xmlns:p14="http://schemas.microsoft.com/office/powerpoint/2010/main" val="1227580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0A617-7DEB-7059-FEBC-F99DD27236D4}"/>
              </a:ext>
            </a:extLst>
          </p:cNvPr>
          <p:cNvSpPr>
            <a:spLocks noGrp="1"/>
          </p:cNvSpPr>
          <p:nvPr>
            <p:ph type="title"/>
          </p:nvPr>
        </p:nvSpPr>
        <p:spPr/>
        <p:txBody>
          <a:bodyPr>
            <a:normAutofit fontScale="90000"/>
          </a:bodyPr>
          <a:lstStyle/>
          <a:p>
            <a:r>
              <a:rPr lang="en-US" dirty="0"/>
              <a:t>	Jack London’s Squibb Medicine Case</a:t>
            </a:r>
            <a:br>
              <a:rPr lang="en-US" dirty="0"/>
            </a:br>
            <a:r>
              <a:rPr lang="en-US" dirty="0"/>
              <a:t>On Display in the House of Happy Walls Museum</a:t>
            </a:r>
          </a:p>
        </p:txBody>
      </p:sp>
      <p:pic>
        <p:nvPicPr>
          <p:cNvPr id="6" name="Content Placeholder 5">
            <a:extLst>
              <a:ext uri="{FF2B5EF4-FFF2-40B4-BE49-F238E27FC236}">
                <a16:creationId xmlns:a16="http://schemas.microsoft.com/office/drawing/2014/main" id="{98BEA09D-DC89-29EA-B1AF-2C05365710F5}"/>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845224" y="1825625"/>
            <a:ext cx="8501552" cy="4351338"/>
          </a:xfrm>
          <a:prstGeom prst="rect">
            <a:avLst/>
          </a:prstGeom>
        </p:spPr>
      </p:pic>
      <p:sp>
        <p:nvSpPr>
          <p:cNvPr id="4" name="Slide Number Placeholder 3">
            <a:extLst>
              <a:ext uri="{FF2B5EF4-FFF2-40B4-BE49-F238E27FC236}">
                <a16:creationId xmlns:a16="http://schemas.microsoft.com/office/drawing/2014/main" id="{F804ABCF-4259-417C-8434-A2A3087CAA79}"/>
              </a:ext>
            </a:extLst>
          </p:cNvPr>
          <p:cNvSpPr>
            <a:spLocks noGrp="1"/>
          </p:cNvSpPr>
          <p:nvPr>
            <p:ph type="sldNum" sz="quarter" idx="12"/>
          </p:nvPr>
        </p:nvSpPr>
        <p:spPr>
          <a:xfrm>
            <a:off x="8975176" y="6246185"/>
            <a:ext cx="2743200" cy="365125"/>
          </a:xfrm>
        </p:spPr>
        <p:txBody>
          <a:bodyPr/>
          <a:lstStyle/>
          <a:p>
            <a:fld id="{110CB1F1-ACDE-8A4D-AC9C-4F7AF82CC429}" type="slidenum">
              <a:rPr lang="en-US" smtClean="0"/>
              <a:t>3</a:t>
            </a:fld>
            <a:endParaRPr lang="en-US" dirty="0"/>
          </a:p>
        </p:txBody>
      </p:sp>
    </p:spTree>
    <p:extLst>
      <p:ext uri="{BB962C8B-B14F-4D97-AF65-F5344CB8AC3E}">
        <p14:creationId xmlns:p14="http://schemas.microsoft.com/office/powerpoint/2010/main" val="36615726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DFA3A-736C-0A95-BEEE-FA639A65B78D}"/>
              </a:ext>
            </a:extLst>
          </p:cNvPr>
          <p:cNvSpPr>
            <a:spLocks noGrp="1"/>
          </p:cNvSpPr>
          <p:nvPr>
            <p:ph type="title"/>
          </p:nvPr>
        </p:nvSpPr>
        <p:spPr/>
        <p:txBody>
          <a:bodyPr/>
          <a:lstStyle/>
          <a:p>
            <a:r>
              <a:rPr lang="en-US" dirty="0"/>
              <a:t>		Opium in “The Kanaka Surf”</a:t>
            </a:r>
          </a:p>
        </p:txBody>
      </p:sp>
      <p:sp>
        <p:nvSpPr>
          <p:cNvPr id="4" name="Content Placeholder 3">
            <a:extLst>
              <a:ext uri="{FF2B5EF4-FFF2-40B4-BE49-F238E27FC236}">
                <a16:creationId xmlns:a16="http://schemas.microsoft.com/office/drawing/2014/main" id="{D90747A8-CEAC-B243-4C11-CD4BAA69330F}"/>
              </a:ext>
            </a:extLst>
          </p:cNvPr>
          <p:cNvSpPr>
            <a:spLocks noGrp="1"/>
          </p:cNvSpPr>
          <p:nvPr>
            <p:ph sz="half" idx="2"/>
          </p:nvPr>
        </p:nvSpPr>
        <p:spPr/>
        <p:txBody>
          <a:bodyPr>
            <a:normAutofit fontScale="85000" lnSpcReduction="20000"/>
          </a:bodyPr>
          <a:lstStyle/>
          <a:p>
            <a:pPr marL="0" indent="0">
              <a:buNone/>
            </a:pPr>
            <a:r>
              <a:rPr lang="en-US" i="1" dirty="0"/>
              <a:t>Man of Mine </a:t>
            </a:r>
            <a:r>
              <a:rPr lang="en-US" dirty="0"/>
              <a:t>(also published as </a:t>
            </a:r>
            <a:r>
              <a:rPr lang="en-US" i="1" dirty="0"/>
              <a:t>The Kanaka Surf</a:t>
            </a:r>
            <a:r>
              <a:rPr lang="en-US" dirty="0"/>
              <a:t>), (written June 1916). </a:t>
            </a:r>
          </a:p>
          <a:p>
            <a:pPr marL="0" indent="0">
              <a:buNone/>
            </a:pPr>
            <a:endParaRPr lang="en-US" dirty="0"/>
          </a:p>
          <a:p>
            <a:pPr marL="0" indent="0">
              <a:buNone/>
            </a:pPr>
            <a:r>
              <a:rPr lang="en-US" dirty="0"/>
              <a:t>Lee Barton “ tossed under his reading-lamp unable to sleep or read. At the end of an hour he was out of bed and into his medicine-case. Five grains of opium he took straight. An hour later, afraid of his thoughts and the prospect of a sleepless night, he took another grain. At one-hour intervals he twice repeated the grain dosage.” </a:t>
            </a:r>
          </a:p>
          <a:p>
            <a:pPr marL="0" indent="0">
              <a:buNone/>
            </a:pPr>
            <a:r>
              <a:rPr lang="en-US" dirty="0"/>
              <a:t>	</a:t>
            </a:r>
          </a:p>
          <a:p>
            <a:pPr marL="0" indent="0">
              <a:buNone/>
            </a:pPr>
            <a:r>
              <a:rPr lang="en-US" dirty="0"/>
              <a:t>  </a:t>
            </a:r>
          </a:p>
          <a:p>
            <a:pPr marL="0" indent="0">
              <a:buNone/>
            </a:pPr>
            <a:endParaRPr lang="en-US" dirty="0"/>
          </a:p>
        </p:txBody>
      </p:sp>
      <p:sp>
        <p:nvSpPr>
          <p:cNvPr id="5" name="Slide Number Placeholder 4">
            <a:extLst>
              <a:ext uri="{FF2B5EF4-FFF2-40B4-BE49-F238E27FC236}">
                <a16:creationId xmlns:a16="http://schemas.microsoft.com/office/drawing/2014/main" id="{D72068F7-91E1-F93A-010B-99E18287D858}"/>
              </a:ext>
            </a:extLst>
          </p:cNvPr>
          <p:cNvSpPr>
            <a:spLocks noGrp="1"/>
          </p:cNvSpPr>
          <p:nvPr>
            <p:ph type="sldNum" sz="quarter" idx="12"/>
          </p:nvPr>
        </p:nvSpPr>
        <p:spPr/>
        <p:txBody>
          <a:bodyPr/>
          <a:lstStyle/>
          <a:p>
            <a:fld id="{110CB1F1-ACDE-8A4D-AC9C-4F7AF82CC429}" type="slidenum">
              <a:rPr lang="en-US" smtClean="0"/>
              <a:t>30</a:t>
            </a:fld>
            <a:endParaRPr lang="en-US"/>
          </a:p>
        </p:txBody>
      </p:sp>
      <p:pic>
        <p:nvPicPr>
          <p:cNvPr id="9" name="Content Placeholder 8">
            <a:extLst>
              <a:ext uri="{FF2B5EF4-FFF2-40B4-BE49-F238E27FC236}">
                <a16:creationId xmlns:a16="http://schemas.microsoft.com/office/drawing/2014/main" id="{55AD1633-62F0-8F22-D8A0-355697DA02F2}"/>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655320" y="1568248"/>
            <a:ext cx="5181600" cy="4157431"/>
          </a:xfrm>
          <a:prstGeom prst="rect">
            <a:avLst/>
          </a:prstGeom>
        </p:spPr>
      </p:pic>
      <p:sp>
        <p:nvSpPr>
          <p:cNvPr id="3" name="TextBox 2">
            <a:extLst>
              <a:ext uri="{FF2B5EF4-FFF2-40B4-BE49-F238E27FC236}">
                <a16:creationId xmlns:a16="http://schemas.microsoft.com/office/drawing/2014/main" id="{18279264-05FD-7D45-8D78-2759D06F08E4}"/>
              </a:ext>
            </a:extLst>
          </p:cNvPr>
          <p:cNvSpPr txBox="1"/>
          <p:nvPr/>
        </p:nvSpPr>
        <p:spPr>
          <a:xfrm>
            <a:off x="1016000" y="5956300"/>
            <a:ext cx="3693255" cy="369332"/>
          </a:xfrm>
          <a:prstGeom prst="rect">
            <a:avLst/>
          </a:prstGeom>
          <a:noFill/>
        </p:spPr>
        <p:txBody>
          <a:bodyPr wrap="none" rtlCol="0">
            <a:spAutoFit/>
          </a:bodyPr>
          <a:lstStyle/>
          <a:p>
            <a:r>
              <a:rPr lang="en-US" dirty="0"/>
              <a:t>Hearst’s magazine, Feb 1917, p 111</a:t>
            </a:r>
          </a:p>
        </p:txBody>
      </p:sp>
    </p:spTree>
    <p:extLst>
      <p:ext uri="{BB962C8B-B14F-4D97-AF65-F5344CB8AC3E}">
        <p14:creationId xmlns:p14="http://schemas.microsoft.com/office/powerpoint/2010/main" val="920092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491FD-0104-6CA9-890E-0F29F4F71CC0}"/>
              </a:ext>
            </a:extLst>
          </p:cNvPr>
          <p:cNvSpPr>
            <a:spLocks noGrp="1"/>
          </p:cNvSpPr>
          <p:nvPr>
            <p:ph type="title"/>
          </p:nvPr>
        </p:nvSpPr>
        <p:spPr/>
        <p:txBody>
          <a:bodyPr/>
          <a:lstStyle/>
          <a:p>
            <a:r>
              <a:rPr lang="en-US" dirty="0"/>
              <a:t>   Jack London and the Patent Medicine Era.</a:t>
            </a:r>
          </a:p>
        </p:txBody>
      </p:sp>
      <p:pic>
        <p:nvPicPr>
          <p:cNvPr id="6" name="Content Placeholder 5">
            <a:extLst>
              <a:ext uri="{FF2B5EF4-FFF2-40B4-BE49-F238E27FC236}">
                <a16:creationId xmlns:a16="http://schemas.microsoft.com/office/drawing/2014/main" id="{8B470CBB-0916-8BEA-A12D-FDEB70CA83C4}"/>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058361" y="1614838"/>
            <a:ext cx="5713771" cy="4351338"/>
          </a:xfrm>
          <a:prstGeom prst="rect">
            <a:avLst/>
          </a:prstGeom>
        </p:spPr>
      </p:pic>
      <p:sp>
        <p:nvSpPr>
          <p:cNvPr id="4" name="Slide Number Placeholder 3">
            <a:extLst>
              <a:ext uri="{FF2B5EF4-FFF2-40B4-BE49-F238E27FC236}">
                <a16:creationId xmlns:a16="http://schemas.microsoft.com/office/drawing/2014/main" id="{F06E915E-129A-04BA-60D1-001DFD7290B5}"/>
              </a:ext>
            </a:extLst>
          </p:cNvPr>
          <p:cNvSpPr>
            <a:spLocks noGrp="1"/>
          </p:cNvSpPr>
          <p:nvPr>
            <p:ph type="sldNum" sz="quarter" idx="12"/>
          </p:nvPr>
        </p:nvSpPr>
        <p:spPr/>
        <p:txBody>
          <a:bodyPr/>
          <a:lstStyle/>
          <a:p>
            <a:fld id="{110CB1F1-ACDE-8A4D-AC9C-4F7AF82CC429}" type="slidenum">
              <a:rPr lang="en-US" smtClean="0"/>
              <a:t>31</a:t>
            </a:fld>
            <a:endParaRPr lang="en-US"/>
          </a:p>
        </p:txBody>
      </p:sp>
      <p:sp>
        <p:nvSpPr>
          <p:cNvPr id="7" name="TextBox 6">
            <a:extLst>
              <a:ext uri="{FF2B5EF4-FFF2-40B4-BE49-F238E27FC236}">
                <a16:creationId xmlns:a16="http://schemas.microsoft.com/office/drawing/2014/main" id="{2E18110A-CA8B-02AB-74A8-2604E8BCA555}"/>
              </a:ext>
            </a:extLst>
          </p:cNvPr>
          <p:cNvSpPr txBox="1"/>
          <p:nvPr/>
        </p:nvSpPr>
        <p:spPr>
          <a:xfrm>
            <a:off x="3058361" y="6209414"/>
            <a:ext cx="6807180" cy="369332"/>
          </a:xfrm>
          <a:prstGeom prst="rect">
            <a:avLst/>
          </a:prstGeom>
          <a:noFill/>
        </p:spPr>
        <p:txBody>
          <a:bodyPr wrap="square" rtlCol="0">
            <a:spAutoFit/>
          </a:bodyPr>
          <a:lstStyle/>
          <a:p>
            <a:r>
              <a:rPr lang="en-US" dirty="0"/>
              <a:t>~1905 ad for morphine dissolved in a small amount of ethanol.</a:t>
            </a:r>
          </a:p>
        </p:txBody>
      </p:sp>
    </p:spTree>
    <p:extLst>
      <p:ext uri="{BB962C8B-B14F-4D97-AF65-F5344CB8AC3E}">
        <p14:creationId xmlns:p14="http://schemas.microsoft.com/office/powerpoint/2010/main" val="36578518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06BF9-3A13-A297-FB10-02BE830D7F43}"/>
              </a:ext>
            </a:extLst>
          </p:cNvPr>
          <p:cNvSpPr>
            <a:spLocks noGrp="1"/>
          </p:cNvSpPr>
          <p:nvPr>
            <p:ph type="title"/>
          </p:nvPr>
        </p:nvSpPr>
        <p:spPr/>
        <p:txBody>
          <a:bodyPr/>
          <a:lstStyle/>
          <a:p>
            <a:r>
              <a:rPr lang="en-US" dirty="0"/>
              <a:t>			Patent Medicines</a:t>
            </a:r>
          </a:p>
        </p:txBody>
      </p:sp>
      <p:pic>
        <p:nvPicPr>
          <p:cNvPr id="7" name="Content Placeholder 6">
            <a:extLst>
              <a:ext uri="{FF2B5EF4-FFF2-40B4-BE49-F238E27FC236}">
                <a16:creationId xmlns:a16="http://schemas.microsoft.com/office/drawing/2014/main" id="{0036CA6E-58DC-EBDC-95EC-423B99022E8E}"/>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782234" y="1549278"/>
            <a:ext cx="3153509" cy="4594348"/>
          </a:xfrm>
          <a:prstGeom prst="rect">
            <a:avLst/>
          </a:prstGeom>
        </p:spPr>
      </p:pic>
      <p:sp>
        <p:nvSpPr>
          <p:cNvPr id="4" name="Content Placeholder 3">
            <a:extLst>
              <a:ext uri="{FF2B5EF4-FFF2-40B4-BE49-F238E27FC236}">
                <a16:creationId xmlns:a16="http://schemas.microsoft.com/office/drawing/2014/main" id="{544F64D2-22B8-BDFD-E07E-7659E2C1E291}"/>
              </a:ext>
            </a:extLst>
          </p:cNvPr>
          <p:cNvSpPr>
            <a:spLocks noGrp="1"/>
          </p:cNvSpPr>
          <p:nvPr>
            <p:ph sz="half" idx="2"/>
          </p:nvPr>
        </p:nvSpPr>
        <p:spPr>
          <a:xfrm>
            <a:off x="5263662" y="1825625"/>
            <a:ext cx="6090138" cy="4351338"/>
          </a:xfrm>
        </p:spPr>
        <p:txBody>
          <a:bodyPr>
            <a:normAutofit fontScale="92500" lnSpcReduction="20000"/>
          </a:bodyPr>
          <a:lstStyle/>
          <a:p>
            <a:pPr marL="0" indent="0">
              <a:buNone/>
            </a:pPr>
            <a:r>
              <a:rPr lang="en-US" i="1" dirty="0"/>
              <a:t>	The Iron Heel</a:t>
            </a:r>
            <a:r>
              <a:rPr lang="en-US" dirty="0"/>
              <a:t> (1906)</a:t>
            </a:r>
          </a:p>
          <a:p>
            <a:pPr marL="0" indent="0">
              <a:buNone/>
            </a:pPr>
            <a:endParaRPr lang="en-US" dirty="0"/>
          </a:p>
          <a:p>
            <a:pPr marL="0" indent="0">
              <a:buNone/>
            </a:pPr>
            <a:r>
              <a:rPr lang="en-US" dirty="0"/>
              <a:t>”This editor, who published patent medicine advertisements, called me a scoundrelly demagogue because I dared him to print in his paper the truth about patent medicines.</a:t>
            </a:r>
            <a:r>
              <a:rPr lang="en-US" baseline="30000" dirty="0"/>
              <a:t>2 [</a:t>
            </a:r>
            <a:r>
              <a:rPr lang="en-US" i="1" baseline="30000" dirty="0"/>
              <a:t>sic</a:t>
            </a:r>
            <a:r>
              <a:rPr lang="en-US" baseline="30000" dirty="0"/>
              <a:t>]</a:t>
            </a:r>
            <a:r>
              <a:rPr lang="en-US" dirty="0"/>
              <a:t>”</a:t>
            </a:r>
          </a:p>
          <a:p>
            <a:pPr marL="0" indent="0">
              <a:buNone/>
            </a:pPr>
            <a:endParaRPr lang="en-US" dirty="0"/>
          </a:p>
          <a:p>
            <a:pPr marL="0" indent="0">
              <a:buNone/>
            </a:pPr>
            <a:r>
              <a:rPr lang="en-US" sz="2000" dirty="0"/>
              <a:t>“2. </a:t>
            </a:r>
            <a:r>
              <a:rPr lang="en-US" sz="2000" i="1" dirty="0"/>
              <a:t>Patent medicines </a:t>
            </a:r>
            <a:r>
              <a:rPr lang="en-US" sz="2000" dirty="0"/>
              <a:t>[</a:t>
            </a:r>
            <a:r>
              <a:rPr lang="en-US" sz="2000" i="1" dirty="0"/>
              <a:t>sic</a:t>
            </a:r>
            <a:r>
              <a:rPr lang="en-US" sz="2000" dirty="0"/>
              <a:t>] were patent lies, but, like the charms and indulgences of the Middle Ages, they deceived the people. The only difference lay in that the patent medicines were more harmful and more costly.” </a:t>
            </a:r>
          </a:p>
          <a:p>
            <a:pPr marL="0" indent="0">
              <a:buNone/>
            </a:pPr>
            <a:endParaRPr lang="en-US" sz="2200" dirty="0"/>
          </a:p>
          <a:p>
            <a:pPr marL="0" indent="0">
              <a:buNone/>
            </a:pPr>
            <a:r>
              <a:rPr lang="en-US" sz="2200" i="1" dirty="0"/>
              <a:t>The Iron Heel  </a:t>
            </a:r>
            <a:r>
              <a:rPr lang="en-US" sz="2200" dirty="0"/>
              <a:t>C5 The Philomaths,  p 81, 1908 </a:t>
            </a:r>
          </a:p>
          <a:p>
            <a:pPr marL="0" indent="0">
              <a:buNone/>
            </a:pPr>
            <a:endParaRPr lang="en-US" dirty="0"/>
          </a:p>
        </p:txBody>
      </p:sp>
      <p:sp>
        <p:nvSpPr>
          <p:cNvPr id="5" name="Slide Number Placeholder 4">
            <a:extLst>
              <a:ext uri="{FF2B5EF4-FFF2-40B4-BE49-F238E27FC236}">
                <a16:creationId xmlns:a16="http://schemas.microsoft.com/office/drawing/2014/main" id="{4CFA852B-DEE9-6F01-33CA-4DBA12838405}"/>
              </a:ext>
            </a:extLst>
          </p:cNvPr>
          <p:cNvSpPr>
            <a:spLocks noGrp="1"/>
          </p:cNvSpPr>
          <p:nvPr>
            <p:ph type="sldNum" sz="quarter" idx="12"/>
          </p:nvPr>
        </p:nvSpPr>
        <p:spPr/>
        <p:txBody>
          <a:bodyPr/>
          <a:lstStyle/>
          <a:p>
            <a:fld id="{110CB1F1-ACDE-8A4D-AC9C-4F7AF82CC429}" type="slidenum">
              <a:rPr lang="en-US" smtClean="0"/>
              <a:t>32</a:t>
            </a:fld>
            <a:endParaRPr lang="en-US"/>
          </a:p>
        </p:txBody>
      </p:sp>
      <p:sp>
        <p:nvSpPr>
          <p:cNvPr id="3" name="TextBox 2">
            <a:extLst>
              <a:ext uri="{FF2B5EF4-FFF2-40B4-BE49-F238E27FC236}">
                <a16:creationId xmlns:a16="http://schemas.microsoft.com/office/drawing/2014/main" id="{5334660E-E51E-5800-F677-E36CBFBB30C0}"/>
              </a:ext>
            </a:extLst>
          </p:cNvPr>
          <p:cNvSpPr txBox="1"/>
          <p:nvPr/>
        </p:nvSpPr>
        <p:spPr>
          <a:xfrm>
            <a:off x="2039815" y="6002215"/>
            <a:ext cx="2895929" cy="646331"/>
          </a:xfrm>
          <a:prstGeom prst="rect">
            <a:avLst/>
          </a:prstGeom>
          <a:noFill/>
        </p:spPr>
        <p:txBody>
          <a:bodyPr wrap="square" rtlCol="0">
            <a:spAutoFit/>
          </a:bodyPr>
          <a:lstStyle/>
          <a:p>
            <a:r>
              <a:rPr lang="en-US" i="1" dirty="0"/>
              <a:t>The Iron Heel,</a:t>
            </a:r>
            <a:r>
              <a:rPr lang="en-US" dirty="0"/>
              <a:t> Macmillan </a:t>
            </a:r>
          </a:p>
          <a:p>
            <a:r>
              <a:rPr lang="en-US" dirty="0"/>
              <a:t>        February 1908</a:t>
            </a:r>
          </a:p>
        </p:txBody>
      </p:sp>
    </p:spTree>
    <p:extLst>
      <p:ext uri="{BB962C8B-B14F-4D97-AF65-F5344CB8AC3E}">
        <p14:creationId xmlns:p14="http://schemas.microsoft.com/office/powerpoint/2010/main" val="40649304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5D512-4A31-B8FA-F9E6-DD861698253A}"/>
              </a:ext>
            </a:extLst>
          </p:cNvPr>
          <p:cNvSpPr>
            <a:spLocks noGrp="1"/>
          </p:cNvSpPr>
          <p:nvPr>
            <p:ph type="title"/>
          </p:nvPr>
        </p:nvSpPr>
        <p:spPr/>
        <p:txBody>
          <a:bodyPr/>
          <a:lstStyle/>
          <a:p>
            <a:r>
              <a:rPr lang="en-US" dirty="0"/>
              <a:t>           (4) Fighting Infections Before Antibiotics</a:t>
            </a:r>
          </a:p>
        </p:txBody>
      </p:sp>
      <p:pic>
        <p:nvPicPr>
          <p:cNvPr id="7" name="Content Placeholder 6">
            <a:extLst>
              <a:ext uri="{FF2B5EF4-FFF2-40B4-BE49-F238E27FC236}">
                <a16:creationId xmlns:a16="http://schemas.microsoft.com/office/drawing/2014/main" id="{F78D9E41-5383-918F-04AD-525F8464779F}"/>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825625"/>
            <a:ext cx="3268935" cy="4351338"/>
          </a:xfrm>
          <a:prstGeom prst="rect">
            <a:avLst/>
          </a:prstGeom>
        </p:spPr>
      </p:pic>
      <p:sp>
        <p:nvSpPr>
          <p:cNvPr id="5" name="Slide Number Placeholder 4">
            <a:extLst>
              <a:ext uri="{FF2B5EF4-FFF2-40B4-BE49-F238E27FC236}">
                <a16:creationId xmlns:a16="http://schemas.microsoft.com/office/drawing/2014/main" id="{793B02DD-27E6-9DBF-3389-D0226D8626CA}"/>
              </a:ext>
            </a:extLst>
          </p:cNvPr>
          <p:cNvSpPr>
            <a:spLocks noGrp="1"/>
          </p:cNvSpPr>
          <p:nvPr>
            <p:ph type="sldNum" sz="quarter" idx="12"/>
          </p:nvPr>
        </p:nvSpPr>
        <p:spPr/>
        <p:txBody>
          <a:bodyPr/>
          <a:lstStyle/>
          <a:p>
            <a:fld id="{110CB1F1-ACDE-8A4D-AC9C-4F7AF82CC429}" type="slidenum">
              <a:rPr lang="en-US" smtClean="0"/>
              <a:t>33</a:t>
            </a:fld>
            <a:endParaRPr lang="en-US"/>
          </a:p>
        </p:txBody>
      </p:sp>
      <p:sp>
        <p:nvSpPr>
          <p:cNvPr id="12" name="Content Placeholder 11">
            <a:extLst>
              <a:ext uri="{FF2B5EF4-FFF2-40B4-BE49-F238E27FC236}">
                <a16:creationId xmlns:a16="http://schemas.microsoft.com/office/drawing/2014/main" id="{EC3CF585-8166-B229-7909-5A88B74D1FC6}"/>
              </a:ext>
            </a:extLst>
          </p:cNvPr>
          <p:cNvSpPr>
            <a:spLocks noGrp="1"/>
          </p:cNvSpPr>
          <p:nvPr>
            <p:ph sz="half" idx="2"/>
          </p:nvPr>
        </p:nvSpPr>
        <p:spPr>
          <a:xfrm>
            <a:off x="4572000" y="1825625"/>
            <a:ext cx="6781800" cy="4351338"/>
          </a:xfrm>
        </p:spPr>
        <p:txBody>
          <a:bodyPr>
            <a:normAutofit fontScale="92500"/>
          </a:bodyPr>
          <a:lstStyle/>
          <a:p>
            <a:pPr marL="0" indent="0">
              <a:buNone/>
            </a:pPr>
            <a:endParaRPr lang="en-US" dirty="0"/>
          </a:p>
          <a:p>
            <a:pPr marL="0" indent="0">
              <a:buNone/>
            </a:pPr>
            <a:r>
              <a:rPr lang="en-US" dirty="0"/>
              <a:t>“True, the sanitation of the places I visited was wretched. . .I might expect my wife and babies speedily to be attacked by diphtheria, croup, typhoid, erysipelas, blood poisoning, bronchitis, pneumonia, consumption, and various kindred disorders.” </a:t>
            </a:r>
          </a:p>
          <a:p>
            <a:pPr marL="0" indent="0">
              <a:buNone/>
            </a:pPr>
            <a:r>
              <a:rPr lang="en-US" i="1" dirty="0"/>
              <a:t>	The People of the Abyss </a:t>
            </a:r>
            <a:r>
              <a:rPr lang="en-US" dirty="0"/>
              <a:t>(1902) </a:t>
            </a:r>
          </a:p>
          <a:p>
            <a:pPr marL="0" indent="0">
              <a:buNone/>
            </a:pPr>
            <a:endParaRPr lang="en-US" dirty="0"/>
          </a:p>
          <a:p>
            <a:pPr marL="0" indent="0">
              <a:buNone/>
            </a:pPr>
            <a:r>
              <a:rPr lang="en-US" sz="2000" dirty="0"/>
              <a:t>Wilshire’s Magazine No 57, April 1903, Chap III My Lodging and Some Others, p 19. </a:t>
            </a:r>
          </a:p>
        </p:txBody>
      </p:sp>
    </p:spTree>
    <p:extLst>
      <p:ext uri="{BB962C8B-B14F-4D97-AF65-F5344CB8AC3E}">
        <p14:creationId xmlns:p14="http://schemas.microsoft.com/office/powerpoint/2010/main" val="3283505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C069-72B2-FFBF-EA89-4B3A31941800}"/>
              </a:ext>
            </a:extLst>
          </p:cNvPr>
          <p:cNvSpPr>
            <a:spLocks noGrp="1"/>
          </p:cNvSpPr>
          <p:nvPr>
            <p:ph type="title"/>
          </p:nvPr>
        </p:nvSpPr>
        <p:spPr/>
        <p:txBody>
          <a:bodyPr>
            <a:normAutofit fontScale="90000"/>
          </a:bodyPr>
          <a:lstStyle/>
          <a:p>
            <a:r>
              <a:rPr lang="en-US" dirty="0"/>
              <a:t>	</a:t>
            </a:r>
            <a:r>
              <a:rPr lang="en-US" sz="3600" dirty="0"/>
              <a:t>Jack London Knew the Germ Theory Developed by </a:t>
            </a:r>
            <a:br>
              <a:rPr lang="en-US" sz="3600" dirty="0"/>
            </a:br>
            <a:r>
              <a:rPr lang="en-US" sz="3600" dirty="0"/>
              <a:t>      Louis Pasteur (1822-1895) and Robert Koch (1843-1910)</a:t>
            </a:r>
          </a:p>
        </p:txBody>
      </p:sp>
      <p:pic>
        <p:nvPicPr>
          <p:cNvPr id="7" name="Content Placeholder 6">
            <a:extLst>
              <a:ext uri="{FF2B5EF4-FFF2-40B4-BE49-F238E27FC236}">
                <a16:creationId xmlns:a16="http://schemas.microsoft.com/office/drawing/2014/main" id="{CE616E28-ADFC-C1EA-BA91-8B4A2B1415F5}"/>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211580" y="1758156"/>
            <a:ext cx="2802819" cy="4351338"/>
          </a:xfrm>
          <a:prstGeom prst="rect">
            <a:avLst/>
          </a:prstGeom>
        </p:spPr>
      </p:pic>
      <p:sp>
        <p:nvSpPr>
          <p:cNvPr id="4" name="Content Placeholder 3">
            <a:extLst>
              <a:ext uri="{FF2B5EF4-FFF2-40B4-BE49-F238E27FC236}">
                <a16:creationId xmlns:a16="http://schemas.microsoft.com/office/drawing/2014/main" id="{0AADA942-39DD-1453-14A5-1FDA035E43E6}"/>
              </a:ext>
            </a:extLst>
          </p:cNvPr>
          <p:cNvSpPr>
            <a:spLocks noGrp="1"/>
          </p:cNvSpPr>
          <p:nvPr>
            <p:ph sz="half" idx="2"/>
          </p:nvPr>
        </p:nvSpPr>
        <p:spPr>
          <a:xfrm>
            <a:off x="4754880" y="1588770"/>
            <a:ext cx="6598920" cy="4588193"/>
          </a:xfrm>
        </p:spPr>
        <p:txBody>
          <a:bodyPr>
            <a:normAutofit fontScale="92500" lnSpcReduction="10000"/>
          </a:bodyPr>
          <a:lstStyle/>
          <a:p>
            <a:pPr marL="0" indent="0">
              <a:buNone/>
            </a:pPr>
            <a:r>
              <a:rPr lang="en-US" i="1" dirty="0"/>
              <a:t>Michael Brother of Jerry </a:t>
            </a:r>
            <a:r>
              <a:rPr lang="en-US" dirty="0"/>
              <a:t>(1915) </a:t>
            </a:r>
          </a:p>
          <a:p>
            <a:pPr marL="0" indent="0">
              <a:buNone/>
            </a:pPr>
            <a:r>
              <a:rPr lang="en-US" dirty="0"/>
              <a:t>“The doctors took over forty stiches in him and shot him with that Pasteur dope for hydrophobia.”  </a:t>
            </a:r>
            <a:endParaRPr lang="en-US" sz="2000" dirty="0"/>
          </a:p>
          <a:p>
            <a:pPr marL="0" indent="0">
              <a:buNone/>
            </a:pPr>
            <a:r>
              <a:rPr lang="en-US" sz="2000" dirty="0"/>
              <a:t>		Macmillan, C28 p 255, (1917) </a:t>
            </a:r>
          </a:p>
          <a:p>
            <a:pPr marL="0" indent="0">
              <a:buNone/>
            </a:pPr>
            <a:endParaRPr lang="en-US" dirty="0"/>
          </a:p>
          <a:p>
            <a:pPr marL="0" indent="0">
              <a:buNone/>
            </a:pPr>
            <a:r>
              <a:rPr lang="en-US" dirty="0"/>
              <a:t>“The Rejuvenation of Major Rathbone”     	(1897)</a:t>
            </a:r>
          </a:p>
          <a:p>
            <a:pPr marL="0" indent="0">
              <a:buNone/>
            </a:pPr>
            <a:r>
              <a:rPr lang="en-US" dirty="0"/>
              <a:t>“Koch’s experiments with lymph darted across my mind.”</a:t>
            </a:r>
          </a:p>
          <a:p>
            <a:pPr marL="0" indent="0">
              <a:buNone/>
            </a:pPr>
            <a:r>
              <a:rPr lang="en-US" sz="2000" dirty="0"/>
              <a:t>Walker, D.L. (ed), </a:t>
            </a:r>
            <a:r>
              <a:rPr lang="en-US" sz="2000" i="1" dirty="0"/>
              <a:t>Curious Fragments</a:t>
            </a:r>
            <a:r>
              <a:rPr lang="en-US" sz="2000" dirty="0"/>
              <a:t>, 1975, pp 27-36</a:t>
            </a:r>
          </a:p>
          <a:p>
            <a:pPr marL="0" indent="0">
              <a:buNone/>
            </a:pPr>
            <a:r>
              <a:rPr lang="en-US" sz="2000" dirty="0"/>
              <a:t>		        Quote on p 28.</a:t>
            </a:r>
            <a:endParaRPr lang="en-US" dirty="0"/>
          </a:p>
        </p:txBody>
      </p:sp>
      <p:sp>
        <p:nvSpPr>
          <p:cNvPr id="5" name="Slide Number Placeholder 4">
            <a:extLst>
              <a:ext uri="{FF2B5EF4-FFF2-40B4-BE49-F238E27FC236}">
                <a16:creationId xmlns:a16="http://schemas.microsoft.com/office/drawing/2014/main" id="{59B9008E-CF86-B5DE-D3A6-6033DE4689A7}"/>
              </a:ext>
            </a:extLst>
          </p:cNvPr>
          <p:cNvSpPr>
            <a:spLocks noGrp="1"/>
          </p:cNvSpPr>
          <p:nvPr>
            <p:ph type="sldNum" sz="quarter" idx="12"/>
          </p:nvPr>
        </p:nvSpPr>
        <p:spPr/>
        <p:txBody>
          <a:bodyPr/>
          <a:lstStyle/>
          <a:p>
            <a:fld id="{110CB1F1-ACDE-8A4D-AC9C-4F7AF82CC429}" type="slidenum">
              <a:rPr lang="en-US" smtClean="0"/>
              <a:t>34</a:t>
            </a:fld>
            <a:endParaRPr lang="en-US"/>
          </a:p>
        </p:txBody>
      </p:sp>
      <p:sp>
        <p:nvSpPr>
          <p:cNvPr id="9" name="TextBox 8">
            <a:extLst>
              <a:ext uri="{FF2B5EF4-FFF2-40B4-BE49-F238E27FC236}">
                <a16:creationId xmlns:a16="http://schemas.microsoft.com/office/drawing/2014/main" id="{73E9C4C9-E84C-51A1-91D6-D027C5A79B87}"/>
              </a:ext>
            </a:extLst>
          </p:cNvPr>
          <p:cNvSpPr txBox="1"/>
          <p:nvPr/>
        </p:nvSpPr>
        <p:spPr>
          <a:xfrm>
            <a:off x="1211580" y="6195060"/>
            <a:ext cx="3326130" cy="646331"/>
          </a:xfrm>
          <a:prstGeom prst="rect">
            <a:avLst/>
          </a:prstGeom>
          <a:noFill/>
        </p:spPr>
        <p:txBody>
          <a:bodyPr wrap="square" rtlCol="0">
            <a:spAutoFit/>
          </a:bodyPr>
          <a:lstStyle/>
          <a:p>
            <a:r>
              <a:rPr lang="en-US" dirty="0"/>
              <a:t>New York: </a:t>
            </a:r>
            <a:r>
              <a:rPr lang="en-US" dirty="0" err="1"/>
              <a:t>Grosset</a:t>
            </a:r>
            <a:r>
              <a:rPr lang="en-US" dirty="0"/>
              <a:t> &amp; Dunlap, 	1917 edition</a:t>
            </a:r>
          </a:p>
        </p:txBody>
      </p:sp>
    </p:spTree>
    <p:extLst>
      <p:ext uri="{BB962C8B-B14F-4D97-AF65-F5344CB8AC3E}">
        <p14:creationId xmlns:p14="http://schemas.microsoft.com/office/powerpoint/2010/main" val="3383723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25877-ECDD-062B-883B-ACBA684756E2}"/>
              </a:ext>
            </a:extLst>
          </p:cNvPr>
          <p:cNvSpPr>
            <a:spLocks noGrp="1"/>
          </p:cNvSpPr>
          <p:nvPr>
            <p:ph type="title"/>
          </p:nvPr>
        </p:nvSpPr>
        <p:spPr/>
        <p:txBody>
          <a:bodyPr/>
          <a:lstStyle/>
          <a:p>
            <a:r>
              <a:rPr lang="en-US" dirty="0"/>
              <a:t>			The Germ Theory: </a:t>
            </a:r>
            <a:br>
              <a:rPr lang="en-US" dirty="0"/>
            </a:br>
            <a:r>
              <a:rPr lang="en-US" dirty="0"/>
              <a:t>	Invisible Bacteria Cause Disease</a:t>
            </a:r>
          </a:p>
        </p:txBody>
      </p:sp>
      <p:pic>
        <p:nvPicPr>
          <p:cNvPr id="7" name="Content Placeholder 6">
            <a:extLst>
              <a:ext uri="{FF2B5EF4-FFF2-40B4-BE49-F238E27FC236}">
                <a16:creationId xmlns:a16="http://schemas.microsoft.com/office/drawing/2014/main" id="{9F4908BE-3C4F-C826-727C-E090A6A7E712}"/>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825624"/>
            <a:ext cx="5181600" cy="2734945"/>
          </a:xfrm>
          <a:prstGeom prst="rect">
            <a:avLst/>
          </a:prstGeom>
        </p:spPr>
      </p:pic>
      <p:sp>
        <p:nvSpPr>
          <p:cNvPr id="4" name="Content Placeholder 3">
            <a:extLst>
              <a:ext uri="{FF2B5EF4-FFF2-40B4-BE49-F238E27FC236}">
                <a16:creationId xmlns:a16="http://schemas.microsoft.com/office/drawing/2014/main" id="{AD87FA49-119E-4DE9-3C7D-95D067C85EC4}"/>
              </a:ext>
            </a:extLst>
          </p:cNvPr>
          <p:cNvSpPr>
            <a:spLocks noGrp="1"/>
          </p:cNvSpPr>
          <p:nvPr>
            <p:ph sz="half" idx="2"/>
          </p:nvPr>
        </p:nvSpPr>
        <p:spPr/>
        <p:txBody>
          <a:bodyPr/>
          <a:lstStyle/>
          <a:p>
            <a:pPr marL="0" indent="0">
              <a:buNone/>
            </a:pPr>
            <a:r>
              <a:rPr lang="en-US" dirty="0"/>
              <a:t>   “My Castle in Spain" (1906)</a:t>
            </a:r>
          </a:p>
          <a:p>
            <a:pPr marL="0" indent="0">
              <a:buNone/>
            </a:pPr>
            <a:r>
              <a:rPr lang="en-US" dirty="0"/>
              <a:t>“There will be hard-wood floors in my house. . .Beautiful carpets are not beautiful to the mind that knows they are filled with germs and bacilli. They are no more beautiful than the hectic flush of fever or the silvery skin of leprosy.” </a:t>
            </a:r>
          </a:p>
          <a:p>
            <a:pPr marL="0" indent="0">
              <a:buNone/>
            </a:pPr>
            <a:r>
              <a:rPr lang="en-US" dirty="0"/>
              <a:t>      </a:t>
            </a:r>
            <a:r>
              <a:rPr lang="en-US" sz="2000" dirty="0"/>
              <a:t> House Beautiful p 17 Jan 1907</a:t>
            </a:r>
          </a:p>
        </p:txBody>
      </p:sp>
      <p:sp>
        <p:nvSpPr>
          <p:cNvPr id="5" name="Slide Number Placeholder 4">
            <a:extLst>
              <a:ext uri="{FF2B5EF4-FFF2-40B4-BE49-F238E27FC236}">
                <a16:creationId xmlns:a16="http://schemas.microsoft.com/office/drawing/2014/main" id="{BA4C3E21-1CE9-71A2-28E7-7A030C3973B2}"/>
              </a:ext>
            </a:extLst>
          </p:cNvPr>
          <p:cNvSpPr>
            <a:spLocks noGrp="1"/>
          </p:cNvSpPr>
          <p:nvPr>
            <p:ph type="sldNum" sz="quarter" idx="12"/>
          </p:nvPr>
        </p:nvSpPr>
        <p:spPr/>
        <p:txBody>
          <a:bodyPr/>
          <a:lstStyle/>
          <a:p>
            <a:fld id="{110CB1F1-ACDE-8A4D-AC9C-4F7AF82CC429}" type="slidenum">
              <a:rPr lang="en-US" smtClean="0"/>
              <a:t>35</a:t>
            </a:fld>
            <a:endParaRPr lang="en-US"/>
          </a:p>
        </p:txBody>
      </p:sp>
      <p:sp>
        <p:nvSpPr>
          <p:cNvPr id="8" name="TextBox 7">
            <a:extLst>
              <a:ext uri="{FF2B5EF4-FFF2-40B4-BE49-F238E27FC236}">
                <a16:creationId xmlns:a16="http://schemas.microsoft.com/office/drawing/2014/main" id="{91C4C047-E9AB-EBFA-A4E3-50BA39F6996C}"/>
              </a:ext>
            </a:extLst>
          </p:cNvPr>
          <p:cNvSpPr txBox="1"/>
          <p:nvPr/>
        </p:nvSpPr>
        <p:spPr>
          <a:xfrm>
            <a:off x="971550" y="4892040"/>
            <a:ext cx="5024144" cy="369332"/>
          </a:xfrm>
          <a:prstGeom prst="rect">
            <a:avLst/>
          </a:prstGeom>
          <a:noFill/>
        </p:spPr>
        <p:txBody>
          <a:bodyPr wrap="square" rtlCol="0">
            <a:spAutoFit/>
          </a:bodyPr>
          <a:lstStyle/>
          <a:p>
            <a:r>
              <a:rPr lang="en-US" dirty="0"/>
              <a:t>House Beautiful 21(2):15-17 (January 1907) </a:t>
            </a:r>
          </a:p>
        </p:txBody>
      </p:sp>
    </p:spTree>
    <p:extLst>
      <p:ext uri="{BB962C8B-B14F-4D97-AF65-F5344CB8AC3E}">
        <p14:creationId xmlns:p14="http://schemas.microsoft.com/office/powerpoint/2010/main" val="413498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3ED8F-EEEA-7A86-97EA-90417F2881E4}"/>
              </a:ext>
            </a:extLst>
          </p:cNvPr>
          <p:cNvSpPr>
            <a:spLocks noGrp="1"/>
          </p:cNvSpPr>
          <p:nvPr>
            <p:ph type="title"/>
          </p:nvPr>
        </p:nvSpPr>
        <p:spPr/>
        <p:txBody>
          <a:bodyPr>
            <a:normAutofit/>
          </a:bodyPr>
          <a:lstStyle/>
          <a:p>
            <a:r>
              <a:rPr lang="en-US" dirty="0"/>
              <a:t>			Germ Theory:</a:t>
            </a:r>
            <a:br>
              <a:rPr lang="en-US" dirty="0"/>
            </a:br>
            <a:r>
              <a:rPr lang="en-US" dirty="0"/>
              <a:t>Specific Bacteria Cause A Specific Infection</a:t>
            </a:r>
          </a:p>
        </p:txBody>
      </p:sp>
      <p:pic>
        <p:nvPicPr>
          <p:cNvPr id="8" name="Content Placeholder 7">
            <a:extLst>
              <a:ext uri="{FF2B5EF4-FFF2-40B4-BE49-F238E27FC236}">
                <a16:creationId xmlns:a16="http://schemas.microsoft.com/office/drawing/2014/main" id="{58FB13A5-F97E-F78C-B9CD-FE9BF04610E0}"/>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497331"/>
            <a:ext cx="4053840" cy="2419576"/>
          </a:xfrm>
          <a:prstGeom prst="rect">
            <a:avLst/>
          </a:prstGeom>
        </p:spPr>
      </p:pic>
      <p:sp>
        <p:nvSpPr>
          <p:cNvPr id="4" name="Content Placeholder 3">
            <a:extLst>
              <a:ext uri="{FF2B5EF4-FFF2-40B4-BE49-F238E27FC236}">
                <a16:creationId xmlns:a16="http://schemas.microsoft.com/office/drawing/2014/main" id="{6D52FAA0-6F67-6A06-68BB-0DD81A706142}"/>
              </a:ext>
            </a:extLst>
          </p:cNvPr>
          <p:cNvSpPr>
            <a:spLocks noGrp="1"/>
          </p:cNvSpPr>
          <p:nvPr>
            <p:ph sz="half" idx="2"/>
          </p:nvPr>
        </p:nvSpPr>
        <p:spPr>
          <a:xfrm>
            <a:off x="5269230" y="1825625"/>
            <a:ext cx="6084570" cy="4351338"/>
          </a:xfrm>
        </p:spPr>
        <p:txBody>
          <a:bodyPr>
            <a:normAutofit fontScale="92500" lnSpcReduction="10000"/>
          </a:bodyPr>
          <a:lstStyle/>
          <a:p>
            <a:pPr marL="0" indent="0">
              <a:buNone/>
            </a:pPr>
            <a:r>
              <a:rPr lang="en-US" sz="2400" dirty="0"/>
              <a:t>              “The Sheriff of Kona” (1908)</a:t>
            </a:r>
          </a:p>
          <a:p>
            <a:pPr marL="0" indent="0">
              <a:buNone/>
            </a:pPr>
            <a:r>
              <a:rPr lang="en-US" sz="2400" dirty="0"/>
              <a:t>“He was a leper. No, he was not born with it-no one is born with it; it came upon him. . .You undergo a bacteriological examination. . . Snip out a piece of skin and make the test.” </a:t>
            </a:r>
          </a:p>
          <a:p>
            <a:pPr marL="0" indent="0">
              <a:buNone/>
            </a:pPr>
            <a:r>
              <a:rPr lang="en-US" sz="2200" i="1" dirty="0"/>
              <a:t>        American Magazine </a:t>
            </a:r>
            <a:r>
              <a:rPr lang="en-US" sz="2200" dirty="0"/>
              <a:t>68:384-391 (Aug 1909)</a:t>
            </a:r>
          </a:p>
          <a:p>
            <a:pPr marL="0" indent="0">
              <a:buNone/>
            </a:pPr>
            <a:endParaRPr lang="en-US" sz="2400" dirty="0"/>
          </a:p>
          <a:p>
            <a:pPr marL="0" indent="0">
              <a:buNone/>
            </a:pPr>
            <a:r>
              <a:rPr lang="en-US" sz="2400" i="1" dirty="0"/>
              <a:t>The Cruise of the Snark (</a:t>
            </a:r>
            <a:r>
              <a:rPr lang="en-US" sz="2400" dirty="0"/>
              <a:t>1908)</a:t>
            </a:r>
          </a:p>
          <a:p>
            <a:pPr marL="0" indent="0">
              <a:buNone/>
            </a:pPr>
            <a:r>
              <a:rPr lang="en-US" sz="2400" dirty="0"/>
              <a:t>“They have isolated the bacillus of leprosy.  . .</a:t>
            </a:r>
            <a:r>
              <a:rPr lang="en-US" sz="2400" i="1" dirty="0"/>
              <a:t>bacillus leprae</a:t>
            </a:r>
            <a:r>
              <a:rPr lang="en-US" sz="2400" dirty="0"/>
              <a:t>.”</a:t>
            </a:r>
          </a:p>
          <a:p>
            <a:pPr marL="0" indent="0">
              <a:buNone/>
            </a:pPr>
            <a:r>
              <a:rPr lang="en-US" sz="2000" i="1" dirty="0"/>
              <a:t>	             The Cruise of the Snark </a:t>
            </a:r>
          </a:p>
          <a:p>
            <a:pPr marL="0" indent="0">
              <a:buNone/>
            </a:pPr>
            <a:r>
              <a:rPr lang="en-US" sz="2000" dirty="0"/>
              <a:t>	C7 The Lepers of Molokai, pp109-110, 1911</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0E9989D2-A7C1-B30E-B217-EC1475FB565A}"/>
              </a:ext>
            </a:extLst>
          </p:cNvPr>
          <p:cNvSpPr>
            <a:spLocks noGrp="1"/>
          </p:cNvSpPr>
          <p:nvPr>
            <p:ph type="sldNum" sz="quarter" idx="12"/>
          </p:nvPr>
        </p:nvSpPr>
        <p:spPr/>
        <p:txBody>
          <a:bodyPr/>
          <a:lstStyle/>
          <a:p>
            <a:fld id="{110CB1F1-ACDE-8A4D-AC9C-4F7AF82CC429}" type="slidenum">
              <a:rPr lang="en-US" smtClean="0"/>
              <a:t>36</a:t>
            </a:fld>
            <a:endParaRPr lang="en-US"/>
          </a:p>
        </p:txBody>
      </p:sp>
      <p:sp>
        <p:nvSpPr>
          <p:cNvPr id="6" name="Content Placeholder 2">
            <a:extLst>
              <a:ext uri="{FF2B5EF4-FFF2-40B4-BE49-F238E27FC236}">
                <a16:creationId xmlns:a16="http://schemas.microsoft.com/office/drawing/2014/main" id="{656B9258-335A-4B61-1CED-F653D7073B1A}"/>
              </a:ext>
            </a:extLst>
          </p:cNvPr>
          <p:cNvSpPr txBox="1">
            <a:spLocks/>
          </p:cNvSpPr>
          <p:nvPr/>
        </p:nvSpPr>
        <p:spPr>
          <a:xfrm>
            <a:off x="0" y="1690688"/>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pic>
        <p:nvPicPr>
          <p:cNvPr id="10" name="Picture 9">
            <a:extLst>
              <a:ext uri="{FF2B5EF4-FFF2-40B4-BE49-F238E27FC236}">
                <a16:creationId xmlns:a16="http://schemas.microsoft.com/office/drawing/2014/main" id="{4838AF02-4526-5B01-0694-9E80BF7AE9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7280" y="4171949"/>
            <a:ext cx="3406140" cy="1870077"/>
          </a:xfrm>
          <a:prstGeom prst="rect">
            <a:avLst/>
          </a:prstGeom>
        </p:spPr>
      </p:pic>
      <p:sp>
        <p:nvSpPr>
          <p:cNvPr id="3" name="TextBox 2">
            <a:extLst>
              <a:ext uri="{FF2B5EF4-FFF2-40B4-BE49-F238E27FC236}">
                <a16:creationId xmlns:a16="http://schemas.microsoft.com/office/drawing/2014/main" id="{94309F45-FDF1-840B-5B7F-3AB7DB03B0DE}"/>
              </a:ext>
            </a:extLst>
          </p:cNvPr>
          <p:cNvSpPr txBox="1"/>
          <p:nvPr/>
        </p:nvSpPr>
        <p:spPr>
          <a:xfrm>
            <a:off x="838200" y="6275070"/>
            <a:ext cx="5307931" cy="369332"/>
          </a:xfrm>
          <a:prstGeom prst="rect">
            <a:avLst/>
          </a:prstGeom>
          <a:noFill/>
        </p:spPr>
        <p:txBody>
          <a:bodyPr wrap="square" rtlCol="0">
            <a:spAutoFit/>
          </a:bodyPr>
          <a:lstStyle/>
          <a:p>
            <a:r>
              <a:rPr lang="en-US" i="1" dirty="0"/>
              <a:t>American Magazine </a:t>
            </a:r>
            <a:r>
              <a:rPr lang="en-US" dirty="0"/>
              <a:t>68:384-391 (Aug 1909)</a:t>
            </a:r>
          </a:p>
        </p:txBody>
      </p:sp>
    </p:spTree>
    <p:extLst>
      <p:ext uri="{BB962C8B-B14F-4D97-AF65-F5344CB8AC3E}">
        <p14:creationId xmlns:p14="http://schemas.microsoft.com/office/powerpoint/2010/main" val="432953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A4544-EDBD-496B-E5BD-4617C2082313}"/>
              </a:ext>
            </a:extLst>
          </p:cNvPr>
          <p:cNvSpPr>
            <a:spLocks noGrp="1"/>
          </p:cNvSpPr>
          <p:nvPr>
            <p:ph type="title"/>
          </p:nvPr>
        </p:nvSpPr>
        <p:spPr/>
        <p:txBody>
          <a:bodyPr>
            <a:normAutofit/>
          </a:bodyPr>
          <a:lstStyle/>
          <a:p>
            <a:r>
              <a:rPr lang="en-US" dirty="0"/>
              <a:t>				Germ Theory:</a:t>
            </a:r>
            <a:br>
              <a:rPr lang="en-US" dirty="0"/>
            </a:br>
            <a:r>
              <a:rPr lang="en-US" dirty="0"/>
              <a:t>Darwinian Natural Selection Governs Bacteria</a:t>
            </a:r>
          </a:p>
        </p:txBody>
      </p:sp>
      <p:pic>
        <p:nvPicPr>
          <p:cNvPr id="7" name="Content Placeholder 6">
            <a:extLst>
              <a:ext uri="{FF2B5EF4-FFF2-40B4-BE49-F238E27FC236}">
                <a16:creationId xmlns:a16="http://schemas.microsoft.com/office/drawing/2014/main" id="{B6B0E59B-6A92-1C69-B1E9-A298376896CB}"/>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351128" y="1825625"/>
            <a:ext cx="3598657" cy="4351338"/>
          </a:xfrm>
          <a:prstGeom prst="rect">
            <a:avLst/>
          </a:prstGeom>
        </p:spPr>
      </p:pic>
      <p:sp>
        <p:nvSpPr>
          <p:cNvPr id="4" name="Content Placeholder 3">
            <a:extLst>
              <a:ext uri="{FF2B5EF4-FFF2-40B4-BE49-F238E27FC236}">
                <a16:creationId xmlns:a16="http://schemas.microsoft.com/office/drawing/2014/main" id="{EEDC017A-E141-900F-0112-8E7F9EEC1D7C}"/>
              </a:ext>
            </a:extLst>
          </p:cNvPr>
          <p:cNvSpPr>
            <a:spLocks noGrp="1"/>
          </p:cNvSpPr>
          <p:nvPr>
            <p:ph sz="half" idx="2"/>
          </p:nvPr>
        </p:nvSpPr>
        <p:spPr>
          <a:xfrm>
            <a:off x="5064369" y="1856427"/>
            <a:ext cx="6195646" cy="4351338"/>
          </a:xfrm>
        </p:spPr>
        <p:txBody>
          <a:bodyPr>
            <a:normAutofit fontScale="92500"/>
          </a:bodyPr>
          <a:lstStyle/>
          <a:p>
            <a:pPr marL="0" indent="0">
              <a:buNone/>
            </a:pPr>
            <a:r>
              <a:rPr lang="en-US" dirty="0"/>
              <a:t>”The Unparalleled Invasion”   (1907)	 </a:t>
            </a:r>
          </a:p>
          <a:p>
            <a:pPr marL="0" indent="0">
              <a:buNone/>
            </a:pPr>
            <a:r>
              <a:rPr lang="en-US" dirty="0"/>
              <a:t>“a new plague-germ had originated, that in some way or other a sort of hybridization between plague-germs had taken place, producing  a new and frightfully virulent germ. . . Such was the unparalleled invasion of China.” p97</a:t>
            </a:r>
          </a:p>
          <a:p>
            <a:pPr marL="0" indent="0">
              <a:buNone/>
            </a:pPr>
            <a:endParaRPr lang="en-US" dirty="0"/>
          </a:p>
          <a:p>
            <a:pPr marL="0" indent="0">
              <a:buNone/>
            </a:pPr>
            <a:r>
              <a:rPr lang="en-US" sz="2000" dirty="0"/>
              <a:t>“The Unparalleled Invasion” in </a:t>
            </a:r>
          </a:p>
          <a:p>
            <a:pPr marL="0" indent="0">
              <a:buNone/>
            </a:pPr>
            <a:r>
              <a:rPr lang="en-US" sz="2000" i="1" dirty="0"/>
              <a:t>The Strength of the Strong</a:t>
            </a:r>
            <a:r>
              <a:rPr lang="en-US" sz="2000" dirty="0"/>
              <a:t>, Macmillan, 1914, pp 71-100.   </a:t>
            </a:r>
          </a:p>
          <a:p>
            <a:pPr marL="0" indent="0">
              <a:buNone/>
            </a:pPr>
            <a:endParaRPr lang="en-US" dirty="0"/>
          </a:p>
        </p:txBody>
      </p:sp>
      <p:sp>
        <p:nvSpPr>
          <p:cNvPr id="5" name="Slide Number Placeholder 4">
            <a:extLst>
              <a:ext uri="{FF2B5EF4-FFF2-40B4-BE49-F238E27FC236}">
                <a16:creationId xmlns:a16="http://schemas.microsoft.com/office/drawing/2014/main" id="{3DC089F0-4C39-48D8-1D2B-CB1CBCF481BA}"/>
              </a:ext>
            </a:extLst>
          </p:cNvPr>
          <p:cNvSpPr>
            <a:spLocks noGrp="1"/>
          </p:cNvSpPr>
          <p:nvPr>
            <p:ph type="sldNum" sz="quarter" idx="12"/>
          </p:nvPr>
        </p:nvSpPr>
        <p:spPr/>
        <p:txBody>
          <a:bodyPr/>
          <a:lstStyle/>
          <a:p>
            <a:fld id="{110CB1F1-ACDE-8A4D-AC9C-4F7AF82CC429}" type="slidenum">
              <a:rPr lang="en-US" smtClean="0"/>
              <a:t>37</a:t>
            </a:fld>
            <a:endParaRPr lang="en-US"/>
          </a:p>
        </p:txBody>
      </p:sp>
      <p:sp>
        <p:nvSpPr>
          <p:cNvPr id="8" name="TextBox 7">
            <a:extLst>
              <a:ext uri="{FF2B5EF4-FFF2-40B4-BE49-F238E27FC236}">
                <a16:creationId xmlns:a16="http://schemas.microsoft.com/office/drawing/2014/main" id="{010366DB-C0D7-87C8-26EF-4720133D4F25}"/>
              </a:ext>
            </a:extLst>
          </p:cNvPr>
          <p:cNvSpPr txBox="1"/>
          <p:nvPr/>
        </p:nvSpPr>
        <p:spPr>
          <a:xfrm>
            <a:off x="838200" y="6373504"/>
            <a:ext cx="4084875" cy="369332"/>
          </a:xfrm>
          <a:prstGeom prst="rect">
            <a:avLst/>
          </a:prstGeom>
          <a:noFill/>
        </p:spPr>
        <p:txBody>
          <a:bodyPr wrap="square" rtlCol="0">
            <a:spAutoFit/>
          </a:bodyPr>
          <a:lstStyle/>
          <a:p>
            <a:r>
              <a:rPr lang="en-US" i="1" dirty="0"/>
              <a:t>        McClure’s 35(3):308-315 (July1910)</a:t>
            </a:r>
            <a:endParaRPr lang="en-US" dirty="0"/>
          </a:p>
        </p:txBody>
      </p:sp>
    </p:spTree>
    <p:extLst>
      <p:ext uri="{BB962C8B-B14F-4D97-AF65-F5344CB8AC3E}">
        <p14:creationId xmlns:p14="http://schemas.microsoft.com/office/powerpoint/2010/main" val="2643706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4BC01-15A3-F935-1971-193F74882BBA}"/>
              </a:ext>
            </a:extLst>
          </p:cNvPr>
          <p:cNvSpPr>
            <a:spLocks noGrp="1"/>
          </p:cNvSpPr>
          <p:nvPr>
            <p:ph type="title"/>
          </p:nvPr>
        </p:nvSpPr>
        <p:spPr/>
        <p:txBody>
          <a:bodyPr/>
          <a:lstStyle/>
          <a:p>
            <a:r>
              <a:rPr lang="en-US" dirty="0"/>
              <a:t>	Drugs To Combat Bacterial Infections</a:t>
            </a:r>
          </a:p>
        </p:txBody>
      </p:sp>
      <p:sp>
        <p:nvSpPr>
          <p:cNvPr id="4" name="Content Placeholder 3">
            <a:extLst>
              <a:ext uri="{FF2B5EF4-FFF2-40B4-BE49-F238E27FC236}">
                <a16:creationId xmlns:a16="http://schemas.microsoft.com/office/drawing/2014/main" id="{8B3CC416-102E-B2D3-4AEF-ACAD634237EC}"/>
              </a:ext>
            </a:extLst>
          </p:cNvPr>
          <p:cNvSpPr>
            <a:spLocks noGrp="1"/>
          </p:cNvSpPr>
          <p:nvPr>
            <p:ph sz="half" idx="2"/>
          </p:nvPr>
        </p:nvSpPr>
        <p:spPr>
          <a:xfrm>
            <a:off x="5223164" y="1233055"/>
            <a:ext cx="6130636" cy="4943908"/>
          </a:xfrm>
        </p:spPr>
        <p:txBody>
          <a:bodyPr>
            <a:normAutofit/>
          </a:bodyPr>
          <a:lstStyle/>
          <a:p>
            <a:pPr marL="0" indent="0">
              <a:buNone/>
            </a:pPr>
            <a:endParaRPr lang="en-US" dirty="0"/>
          </a:p>
          <a:p>
            <a:pPr marL="0" indent="0">
              <a:buNone/>
            </a:pPr>
            <a:r>
              <a:rPr lang="en-US" dirty="0"/>
              <a:t>“Corrosive sublimate [mercuric chloride] is a substance which destroys all pathogenic germs with great rapidity. . .and cannot be used as a drug in sufficient quantity to destroy the parasitic bacteria in the body [when taken internally] without at the same time producing poisoning effects on the body itself.” </a:t>
            </a:r>
          </a:p>
          <a:p>
            <a:pPr marL="0" indent="0">
              <a:buNone/>
            </a:pPr>
            <a:r>
              <a:rPr lang="en-US" sz="2000" dirty="0"/>
              <a:t>Conn, H. W.   Chap VI, Methods of Combating Parasitic Bacteria, p 185, 1904.  HL 337069</a:t>
            </a:r>
          </a:p>
          <a:p>
            <a:pPr marL="0" indent="0">
              <a:buNone/>
            </a:pPr>
            <a:endParaRPr lang="en-US" dirty="0"/>
          </a:p>
        </p:txBody>
      </p:sp>
      <p:sp>
        <p:nvSpPr>
          <p:cNvPr id="5" name="Slide Number Placeholder 4">
            <a:extLst>
              <a:ext uri="{FF2B5EF4-FFF2-40B4-BE49-F238E27FC236}">
                <a16:creationId xmlns:a16="http://schemas.microsoft.com/office/drawing/2014/main" id="{64AFB14C-C65A-4FBE-A01C-F4EF6CFABBC5}"/>
              </a:ext>
            </a:extLst>
          </p:cNvPr>
          <p:cNvSpPr>
            <a:spLocks noGrp="1"/>
          </p:cNvSpPr>
          <p:nvPr>
            <p:ph type="sldNum" sz="quarter" idx="12"/>
          </p:nvPr>
        </p:nvSpPr>
        <p:spPr/>
        <p:txBody>
          <a:bodyPr/>
          <a:lstStyle/>
          <a:p>
            <a:fld id="{110CB1F1-ACDE-8A4D-AC9C-4F7AF82CC429}" type="slidenum">
              <a:rPr lang="en-US" smtClean="0"/>
              <a:t>38</a:t>
            </a:fld>
            <a:endParaRPr lang="en-US"/>
          </a:p>
        </p:txBody>
      </p:sp>
      <p:sp>
        <p:nvSpPr>
          <p:cNvPr id="8" name="TextBox 7">
            <a:extLst>
              <a:ext uri="{FF2B5EF4-FFF2-40B4-BE49-F238E27FC236}">
                <a16:creationId xmlns:a16="http://schemas.microsoft.com/office/drawing/2014/main" id="{68CFC01F-DB12-6C03-34E0-661812964C8D}"/>
              </a:ext>
            </a:extLst>
          </p:cNvPr>
          <p:cNvSpPr txBox="1"/>
          <p:nvPr/>
        </p:nvSpPr>
        <p:spPr>
          <a:xfrm>
            <a:off x="637309" y="6068291"/>
            <a:ext cx="5049032" cy="369332"/>
          </a:xfrm>
          <a:prstGeom prst="rect">
            <a:avLst/>
          </a:prstGeom>
          <a:noFill/>
        </p:spPr>
        <p:txBody>
          <a:bodyPr wrap="square" rtlCol="0">
            <a:spAutoFit/>
          </a:bodyPr>
          <a:lstStyle/>
          <a:p>
            <a:r>
              <a:rPr lang="en-US" dirty="0"/>
              <a:t>Conn, H. W. </a:t>
            </a:r>
            <a:r>
              <a:rPr lang="en-US" i="1" dirty="0"/>
              <a:t>The Story of Germ Life, 1904</a:t>
            </a:r>
          </a:p>
        </p:txBody>
      </p:sp>
      <p:pic>
        <p:nvPicPr>
          <p:cNvPr id="12" name="Content Placeholder 11">
            <a:extLst>
              <a:ext uri="{FF2B5EF4-FFF2-40B4-BE49-F238E27FC236}">
                <a16:creationId xmlns:a16="http://schemas.microsoft.com/office/drawing/2014/main" id="{D8BB6A1F-34BD-F25B-7CD6-C1721506A5C1}"/>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415636" y="2029786"/>
            <a:ext cx="4626468" cy="3943015"/>
          </a:xfrm>
          <a:prstGeom prst="rect">
            <a:avLst/>
          </a:prstGeom>
        </p:spPr>
      </p:pic>
    </p:spTree>
    <p:extLst>
      <p:ext uri="{BB962C8B-B14F-4D97-AF65-F5344CB8AC3E}">
        <p14:creationId xmlns:p14="http://schemas.microsoft.com/office/powerpoint/2010/main" val="1509095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F25C5-B4A2-5DFF-D4E0-20F31D982AE5}"/>
              </a:ext>
            </a:extLst>
          </p:cNvPr>
          <p:cNvSpPr>
            <a:spLocks noGrp="1"/>
          </p:cNvSpPr>
          <p:nvPr>
            <p:ph type="title"/>
          </p:nvPr>
        </p:nvSpPr>
        <p:spPr/>
        <p:txBody>
          <a:bodyPr/>
          <a:lstStyle/>
          <a:p>
            <a:r>
              <a:rPr lang="en-US" dirty="0"/>
              <a:t>	Drugs to Combat Bacterial Infections</a:t>
            </a:r>
          </a:p>
        </p:txBody>
      </p:sp>
      <p:pic>
        <p:nvPicPr>
          <p:cNvPr id="7" name="Content Placeholder 6">
            <a:extLst>
              <a:ext uri="{FF2B5EF4-FFF2-40B4-BE49-F238E27FC236}">
                <a16:creationId xmlns:a16="http://schemas.microsoft.com/office/drawing/2014/main" id="{3F6E1696-2710-D946-0386-453CB7D10CC1}"/>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767847" y="1825625"/>
            <a:ext cx="3322305" cy="4351338"/>
          </a:xfrm>
          <a:prstGeom prst="rect">
            <a:avLst/>
          </a:prstGeom>
        </p:spPr>
      </p:pic>
      <p:sp>
        <p:nvSpPr>
          <p:cNvPr id="4" name="Content Placeholder 3">
            <a:extLst>
              <a:ext uri="{FF2B5EF4-FFF2-40B4-BE49-F238E27FC236}">
                <a16:creationId xmlns:a16="http://schemas.microsoft.com/office/drawing/2014/main" id="{BCDC1D6E-4DC8-F006-B8FB-1A5692BE648B}"/>
              </a:ext>
            </a:extLst>
          </p:cNvPr>
          <p:cNvSpPr>
            <a:spLocks noGrp="1"/>
          </p:cNvSpPr>
          <p:nvPr>
            <p:ph sz="half" idx="2"/>
          </p:nvPr>
        </p:nvSpPr>
        <p:spPr/>
        <p:txBody>
          <a:bodyPr>
            <a:normAutofit fontScale="92500" lnSpcReduction="10000"/>
          </a:bodyPr>
          <a:lstStyle/>
          <a:p>
            <a:pPr marL="0" indent="0">
              <a:buNone/>
            </a:pPr>
            <a:endParaRPr lang="en-US" dirty="0"/>
          </a:p>
          <a:p>
            <a:pPr marL="0" indent="0">
              <a:buNone/>
            </a:pPr>
            <a:r>
              <a:rPr lang="en-US" dirty="0"/>
              <a:t>“at Apia [Samoa] my ankles were badly bitten by mosquitoes. . .a small sore had developed. . .I read through all the medical books onboard. . Here were malignant and excessively active ulcers that were eating me up. . .I decided to fight the poison with corrosive sublimate [mercuric chloride].”</a:t>
            </a:r>
          </a:p>
          <a:p>
            <a:pPr marL="0" indent="0">
              <a:buNone/>
            </a:pPr>
            <a:r>
              <a:rPr lang="en-US" i="1" dirty="0"/>
              <a:t>The Cruise of the Snark</a:t>
            </a:r>
            <a:r>
              <a:rPr lang="en-US" dirty="0"/>
              <a:t>, Chap 17, p 314-315, 1919. </a:t>
            </a:r>
          </a:p>
          <a:p>
            <a:pPr marL="0" indent="0">
              <a:buNone/>
            </a:pPr>
            <a:endParaRPr lang="en-US" dirty="0"/>
          </a:p>
        </p:txBody>
      </p:sp>
      <p:sp>
        <p:nvSpPr>
          <p:cNvPr id="5" name="Slide Number Placeholder 4">
            <a:extLst>
              <a:ext uri="{FF2B5EF4-FFF2-40B4-BE49-F238E27FC236}">
                <a16:creationId xmlns:a16="http://schemas.microsoft.com/office/drawing/2014/main" id="{9EBA84A4-5F4B-A231-2732-F866B735554A}"/>
              </a:ext>
            </a:extLst>
          </p:cNvPr>
          <p:cNvSpPr>
            <a:spLocks noGrp="1"/>
          </p:cNvSpPr>
          <p:nvPr>
            <p:ph type="sldNum" sz="quarter" idx="12"/>
          </p:nvPr>
        </p:nvSpPr>
        <p:spPr/>
        <p:txBody>
          <a:bodyPr/>
          <a:lstStyle/>
          <a:p>
            <a:fld id="{110CB1F1-ACDE-8A4D-AC9C-4F7AF82CC429}" type="slidenum">
              <a:rPr lang="en-US" smtClean="0"/>
              <a:t>39</a:t>
            </a:fld>
            <a:endParaRPr lang="en-US"/>
          </a:p>
        </p:txBody>
      </p:sp>
      <p:sp>
        <p:nvSpPr>
          <p:cNvPr id="8" name="TextBox 7">
            <a:extLst>
              <a:ext uri="{FF2B5EF4-FFF2-40B4-BE49-F238E27FC236}">
                <a16:creationId xmlns:a16="http://schemas.microsoft.com/office/drawing/2014/main" id="{969112A7-863F-15BA-9610-E39EEF322FE6}"/>
              </a:ext>
            </a:extLst>
          </p:cNvPr>
          <p:cNvSpPr txBox="1"/>
          <p:nvPr/>
        </p:nvSpPr>
        <p:spPr>
          <a:xfrm>
            <a:off x="1767847" y="6386945"/>
            <a:ext cx="3232687" cy="369332"/>
          </a:xfrm>
          <a:prstGeom prst="rect">
            <a:avLst/>
          </a:prstGeom>
          <a:noFill/>
        </p:spPr>
        <p:txBody>
          <a:bodyPr wrap="square" rtlCol="0">
            <a:spAutoFit/>
          </a:bodyPr>
          <a:lstStyle/>
          <a:p>
            <a:r>
              <a:rPr lang="en-US" dirty="0"/>
              <a:t>Jack and Charmian London</a:t>
            </a:r>
          </a:p>
        </p:txBody>
      </p:sp>
    </p:spTree>
    <p:extLst>
      <p:ext uri="{BB962C8B-B14F-4D97-AF65-F5344CB8AC3E}">
        <p14:creationId xmlns:p14="http://schemas.microsoft.com/office/powerpoint/2010/main" val="4220025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96C9E-A33F-76DC-9FF6-FB0344BB8B1F}"/>
              </a:ext>
            </a:extLst>
          </p:cNvPr>
          <p:cNvSpPr>
            <a:spLocks noGrp="1"/>
          </p:cNvSpPr>
          <p:nvPr>
            <p:ph type="title"/>
          </p:nvPr>
        </p:nvSpPr>
        <p:spPr/>
        <p:txBody>
          <a:bodyPr>
            <a:normAutofit/>
          </a:bodyPr>
          <a:lstStyle/>
          <a:p>
            <a:r>
              <a:rPr lang="en-US" dirty="0"/>
              <a:t>    The Objectives of This Presentation Are:</a:t>
            </a:r>
          </a:p>
        </p:txBody>
      </p:sp>
      <p:sp>
        <p:nvSpPr>
          <p:cNvPr id="3" name="Content Placeholder 2">
            <a:extLst>
              <a:ext uri="{FF2B5EF4-FFF2-40B4-BE49-F238E27FC236}">
                <a16:creationId xmlns:a16="http://schemas.microsoft.com/office/drawing/2014/main" id="{A0865E46-54E9-4601-6941-A5A21D771E74}"/>
              </a:ext>
            </a:extLst>
          </p:cNvPr>
          <p:cNvSpPr>
            <a:spLocks noGrp="1"/>
          </p:cNvSpPr>
          <p:nvPr>
            <p:ph idx="1"/>
          </p:nvPr>
        </p:nvSpPr>
        <p:spPr>
          <a:xfrm>
            <a:off x="838200" y="1825625"/>
            <a:ext cx="10515600" cy="4895850"/>
          </a:xfrm>
        </p:spPr>
        <p:txBody>
          <a:bodyPr>
            <a:normAutofit/>
          </a:bodyPr>
          <a:lstStyle/>
          <a:p>
            <a:pPr marL="0" indent="0">
              <a:buNone/>
            </a:pPr>
            <a:r>
              <a:rPr lang="en-US" sz="3200" dirty="0"/>
              <a:t>(1</a:t>
            </a:r>
            <a:r>
              <a:rPr lang="en-US" dirty="0"/>
              <a:t>)To describe the drugs in the medicine case that were used by Jack London to treat his rheumatism, malaria, gastroenteritis (dysentery), bacterial skin infections and his chronic bronchitis. </a:t>
            </a:r>
          </a:p>
          <a:p>
            <a:pPr marL="0" indent="0">
              <a:buNone/>
            </a:pPr>
            <a:endParaRPr lang="en-US" dirty="0"/>
          </a:p>
          <a:p>
            <a:pPr marL="0" indent="0">
              <a:buNone/>
            </a:pPr>
            <a:r>
              <a:rPr lang="en-US" dirty="0"/>
              <a:t>(2)To show that he understood the germ theory of disease, what drugs to use for his various medical conditions and the potential for their toxicities.  </a:t>
            </a:r>
          </a:p>
          <a:p>
            <a:pPr marL="0" indent="0">
              <a:buNone/>
            </a:pPr>
            <a:endParaRPr lang="en-US" dirty="0"/>
          </a:p>
          <a:p>
            <a:pPr marL="0" indent="0">
              <a:buNone/>
            </a:pPr>
            <a:r>
              <a:rPr lang="en-US" dirty="0"/>
              <a:t>(3) To provide examples of how he used some of these drugs as dramatic elements in his novels and short stories and to examine the claim by some that he was addicted to opium and Heroin. </a:t>
            </a:r>
          </a:p>
          <a:p>
            <a:pPr marL="0" indent="0">
              <a:buNone/>
            </a:pPr>
            <a:endParaRPr lang="en-US" sz="3200" dirty="0"/>
          </a:p>
          <a:p>
            <a:pPr marL="0" indent="0">
              <a:buNone/>
            </a:pPr>
            <a:endParaRPr lang="en-US" sz="3200" dirty="0"/>
          </a:p>
          <a:p>
            <a:pPr marL="0" indent="0">
              <a:buNone/>
            </a:pPr>
            <a:endParaRPr lang="en-US" sz="3200" dirty="0"/>
          </a:p>
        </p:txBody>
      </p:sp>
      <p:sp>
        <p:nvSpPr>
          <p:cNvPr id="4" name="Slide Number Placeholder 3">
            <a:extLst>
              <a:ext uri="{FF2B5EF4-FFF2-40B4-BE49-F238E27FC236}">
                <a16:creationId xmlns:a16="http://schemas.microsoft.com/office/drawing/2014/main" id="{CF735031-2A07-0178-773E-1C23598EFD67}"/>
              </a:ext>
            </a:extLst>
          </p:cNvPr>
          <p:cNvSpPr>
            <a:spLocks noGrp="1"/>
          </p:cNvSpPr>
          <p:nvPr>
            <p:ph type="sldNum" sz="quarter" idx="12"/>
          </p:nvPr>
        </p:nvSpPr>
        <p:spPr/>
        <p:txBody>
          <a:bodyPr/>
          <a:lstStyle/>
          <a:p>
            <a:fld id="{110CB1F1-ACDE-8A4D-AC9C-4F7AF82CC429}" type="slidenum">
              <a:rPr lang="en-US" smtClean="0"/>
              <a:t>4</a:t>
            </a:fld>
            <a:endParaRPr lang="en-US"/>
          </a:p>
        </p:txBody>
      </p:sp>
    </p:spTree>
    <p:extLst>
      <p:ext uri="{BB962C8B-B14F-4D97-AF65-F5344CB8AC3E}">
        <p14:creationId xmlns:p14="http://schemas.microsoft.com/office/powerpoint/2010/main" val="55029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6473D-2545-E90B-F1F9-972DE6847FE7}"/>
              </a:ext>
            </a:extLst>
          </p:cNvPr>
          <p:cNvSpPr>
            <a:spLocks noGrp="1"/>
          </p:cNvSpPr>
          <p:nvPr>
            <p:ph type="title"/>
          </p:nvPr>
        </p:nvSpPr>
        <p:spPr/>
        <p:txBody>
          <a:bodyPr/>
          <a:lstStyle/>
          <a:p>
            <a:r>
              <a:rPr lang="en-US" dirty="0"/>
              <a:t>	Mercury Chemicals to Treat Infections</a:t>
            </a:r>
          </a:p>
        </p:txBody>
      </p:sp>
      <p:pic>
        <p:nvPicPr>
          <p:cNvPr id="7" name="Content Placeholder 6">
            <a:extLst>
              <a:ext uri="{FF2B5EF4-FFF2-40B4-BE49-F238E27FC236}">
                <a16:creationId xmlns:a16="http://schemas.microsoft.com/office/drawing/2014/main" id="{04060021-2778-B458-0CD2-F511330976A0}"/>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690688"/>
            <a:ext cx="3923281" cy="4351338"/>
          </a:xfrm>
          <a:prstGeom prst="rect">
            <a:avLst/>
          </a:prstGeom>
        </p:spPr>
      </p:pic>
      <p:sp>
        <p:nvSpPr>
          <p:cNvPr id="4" name="Content Placeholder 3">
            <a:extLst>
              <a:ext uri="{FF2B5EF4-FFF2-40B4-BE49-F238E27FC236}">
                <a16:creationId xmlns:a16="http://schemas.microsoft.com/office/drawing/2014/main" id="{4BC18A62-99B7-8C5C-FC8F-18B9BB805672}"/>
              </a:ext>
            </a:extLst>
          </p:cNvPr>
          <p:cNvSpPr>
            <a:spLocks noGrp="1"/>
          </p:cNvSpPr>
          <p:nvPr>
            <p:ph sz="half" idx="2"/>
          </p:nvPr>
        </p:nvSpPr>
        <p:spPr>
          <a:xfrm>
            <a:off x="4846320" y="1825624"/>
            <a:ext cx="6507480" cy="4530725"/>
          </a:xfrm>
        </p:spPr>
        <p:txBody>
          <a:bodyPr>
            <a:normAutofit lnSpcReduction="10000"/>
          </a:bodyPr>
          <a:lstStyle/>
          <a:p>
            <a:pPr marL="0" indent="0">
              <a:buNone/>
            </a:pPr>
            <a:r>
              <a:rPr lang="en-US" dirty="0"/>
              <a:t>“Go to a first-class druggist-the sort that have specialists on their salary list who know everything. . .Note carefully all that he says. Have a list made of all that he recommends. Write out a check for the total cost and tear it up. . So far, with the exception of corrosive sublimate [mercuric chloride](which has been recommended as an antiseptic in surgical operations.  . .) my medicine-chest has been useless.” </a:t>
            </a:r>
          </a:p>
          <a:p>
            <a:pPr marL="0" indent="0">
              <a:buNone/>
            </a:pPr>
            <a:r>
              <a:rPr lang="en-US" dirty="0"/>
              <a:t>	</a:t>
            </a:r>
            <a:r>
              <a:rPr lang="en-US" sz="2000" i="1" dirty="0"/>
              <a:t>The Cruise of the Snark, C17, p 308,1911</a:t>
            </a:r>
            <a:endParaRPr lang="en-US" sz="2000" dirty="0"/>
          </a:p>
          <a:p>
            <a:endParaRPr lang="en-US" dirty="0"/>
          </a:p>
        </p:txBody>
      </p:sp>
      <p:sp>
        <p:nvSpPr>
          <p:cNvPr id="5" name="Slide Number Placeholder 4">
            <a:extLst>
              <a:ext uri="{FF2B5EF4-FFF2-40B4-BE49-F238E27FC236}">
                <a16:creationId xmlns:a16="http://schemas.microsoft.com/office/drawing/2014/main" id="{B3EF403C-F822-E645-B7D5-E67B5230A013}"/>
              </a:ext>
            </a:extLst>
          </p:cNvPr>
          <p:cNvSpPr>
            <a:spLocks noGrp="1"/>
          </p:cNvSpPr>
          <p:nvPr>
            <p:ph type="sldNum" sz="quarter" idx="12"/>
          </p:nvPr>
        </p:nvSpPr>
        <p:spPr/>
        <p:txBody>
          <a:bodyPr/>
          <a:lstStyle/>
          <a:p>
            <a:fld id="{110CB1F1-ACDE-8A4D-AC9C-4F7AF82CC429}" type="slidenum">
              <a:rPr lang="en-US" smtClean="0"/>
              <a:t>40</a:t>
            </a:fld>
            <a:endParaRPr lang="en-US"/>
          </a:p>
        </p:txBody>
      </p:sp>
      <p:sp>
        <p:nvSpPr>
          <p:cNvPr id="8" name="TextBox 7">
            <a:extLst>
              <a:ext uri="{FF2B5EF4-FFF2-40B4-BE49-F238E27FC236}">
                <a16:creationId xmlns:a16="http://schemas.microsoft.com/office/drawing/2014/main" id="{531D6D4A-1EAD-7B3E-6219-AD7F9950DE23}"/>
              </a:ext>
            </a:extLst>
          </p:cNvPr>
          <p:cNvSpPr txBox="1"/>
          <p:nvPr/>
        </p:nvSpPr>
        <p:spPr>
          <a:xfrm>
            <a:off x="838200" y="6042026"/>
            <a:ext cx="4002945" cy="646331"/>
          </a:xfrm>
          <a:prstGeom prst="rect">
            <a:avLst/>
          </a:prstGeom>
          <a:noFill/>
        </p:spPr>
        <p:txBody>
          <a:bodyPr wrap="square" rtlCol="0">
            <a:spAutoFit/>
          </a:bodyPr>
          <a:lstStyle/>
          <a:p>
            <a:r>
              <a:rPr lang="en-US" dirty="0"/>
              <a:t>The Pacific Monthly, 24(2): 187-203 </a:t>
            </a:r>
          </a:p>
          <a:p>
            <a:r>
              <a:rPr lang="en-US" dirty="0"/>
              <a:t>	(August 1910)</a:t>
            </a:r>
          </a:p>
        </p:txBody>
      </p:sp>
    </p:spTree>
    <p:extLst>
      <p:ext uri="{BB962C8B-B14F-4D97-AF65-F5344CB8AC3E}">
        <p14:creationId xmlns:p14="http://schemas.microsoft.com/office/powerpoint/2010/main" val="10451557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40BFF-6AD9-4163-A157-4001241D1487}"/>
              </a:ext>
            </a:extLst>
          </p:cNvPr>
          <p:cNvSpPr>
            <a:spLocks noGrp="1"/>
          </p:cNvSpPr>
          <p:nvPr>
            <p:ph type="title"/>
          </p:nvPr>
        </p:nvSpPr>
        <p:spPr/>
        <p:txBody>
          <a:bodyPr/>
          <a:lstStyle/>
          <a:p>
            <a:r>
              <a:rPr lang="en-US" dirty="0"/>
              <a:t>   Antimicrobial Drugs in the Medicine Case</a:t>
            </a:r>
          </a:p>
        </p:txBody>
      </p:sp>
      <p:sp>
        <p:nvSpPr>
          <p:cNvPr id="5" name="Slide Number Placeholder 4">
            <a:extLst>
              <a:ext uri="{FF2B5EF4-FFF2-40B4-BE49-F238E27FC236}">
                <a16:creationId xmlns:a16="http://schemas.microsoft.com/office/drawing/2014/main" id="{8D1AE329-A4EB-BADC-39B8-0C796A2D035F}"/>
              </a:ext>
            </a:extLst>
          </p:cNvPr>
          <p:cNvSpPr>
            <a:spLocks noGrp="1"/>
          </p:cNvSpPr>
          <p:nvPr>
            <p:ph type="sldNum" sz="quarter" idx="12"/>
          </p:nvPr>
        </p:nvSpPr>
        <p:spPr/>
        <p:txBody>
          <a:bodyPr/>
          <a:lstStyle/>
          <a:p>
            <a:fld id="{110CB1F1-ACDE-8A4D-AC9C-4F7AF82CC429}" type="slidenum">
              <a:rPr lang="en-US" smtClean="0"/>
              <a:t>41</a:t>
            </a:fld>
            <a:endParaRPr lang="en-US"/>
          </a:p>
        </p:txBody>
      </p:sp>
      <p:pic>
        <p:nvPicPr>
          <p:cNvPr id="4" name="Content Placeholder 3">
            <a:extLst>
              <a:ext uri="{FF2B5EF4-FFF2-40B4-BE49-F238E27FC236}">
                <a16:creationId xmlns:a16="http://schemas.microsoft.com/office/drawing/2014/main" id="{66C10AF5-5EEF-A858-6E95-12EAB9A72528}"/>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096000" y="1825625"/>
            <a:ext cx="5181600" cy="2003425"/>
          </a:xfrm>
          <a:prstGeom prst="rect">
            <a:avLst/>
          </a:prstGeom>
        </p:spPr>
      </p:pic>
      <p:pic>
        <p:nvPicPr>
          <p:cNvPr id="7" name="Content Placeholder 6">
            <a:extLst>
              <a:ext uri="{FF2B5EF4-FFF2-40B4-BE49-F238E27FC236}">
                <a16:creationId xmlns:a16="http://schemas.microsoft.com/office/drawing/2014/main" id="{A8F1DC8A-15E0-B803-0612-19D7CA198970}"/>
              </a:ext>
            </a:extLst>
          </p:cNvPr>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838199" y="1894233"/>
            <a:ext cx="5181600" cy="1934817"/>
          </a:xfrm>
          <a:prstGeom prst="rect">
            <a:avLst/>
          </a:prstGeom>
        </p:spPr>
      </p:pic>
      <p:sp>
        <p:nvSpPr>
          <p:cNvPr id="6" name="TextBox 5">
            <a:extLst>
              <a:ext uri="{FF2B5EF4-FFF2-40B4-BE49-F238E27FC236}">
                <a16:creationId xmlns:a16="http://schemas.microsoft.com/office/drawing/2014/main" id="{544EF7F1-3C95-A322-5DE3-0324B35640B6}"/>
              </a:ext>
            </a:extLst>
          </p:cNvPr>
          <p:cNvSpPr txBox="1"/>
          <p:nvPr/>
        </p:nvSpPr>
        <p:spPr>
          <a:xfrm>
            <a:off x="6096000" y="4126230"/>
            <a:ext cx="5951220" cy="2031325"/>
          </a:xfrm>
          <a:prstGeom prst="rect">
            <a:avLst/>
          </a:prstGeom>
          <a:noFill/>
        </p:spPr>
        <p:txBody>
          <a:bodyPr wrap="square" rtlCol="0">
            <a:spAutoFit/>
          </a:bodyPr>
          <a:lstStyle/>
          <a:p>
            <a:r>
              <a:rPr lang="en-US" dirty="0"/>
              <a:t>Squibb Follicular Tonsillitis.           Mercuric Iodide Red</a:t>
            </a:r>
          </a:p>
          <a:p>
            <a:endParaRPr lang="en-US" dirty="0"/>
          </a:p>
          <a:p>
            <a:r>
              <a:rPr lang="en-US" dirty="0"/>
              <a:t>Mercuric Iodide, red</a:t>
            </a:r>
          </a:p>
          <a:p>
            <a:r>
              <a:rPr lang="en-US" dirty="0"/>
              <a:t>Treat conditions like Strep throat</a:t>
            </a:r>
          </a:p>
          <a:p>
            <a:r>
              <a:rPr lang="en-US" dirty="0"/>
              <a:t>One tablet on the back of the tongue every hour </a:t>
            </a:r>
          </a:p>
          <a:p>
            <a:r>
              <a:rPr lang="en-US" dirty="0"/>
              <a:t>topical antiseptic (toxic if absorbed through the skin)</a:t>
            </a:r>
          </a:p>
          <a:p>
            <a:r>
              <a:rPr lang="en-US" dirty="0"/>
              <a:t>Fatal if swallowed </a:t>
            </a:r>
          </a:p>
        </p:txBody>
      </p:sp>
      <p:cxnSp>
        <p:nvCxnSpPr>
          <p:cNvPr id="12" name="Straight Arrow Connector 11">
            <a:extLst>
              <a:ext uri="{FF2B5EF4-FFF2-40B4-BE49-F238E27FC236}">
                <a16:creationId xmlns:a16="http://schemas.microsoft.com/office/drawing/2014/main" id="{5F046071-FC1B-ECFD-8652-991FFA6A2EF4}"/>
              </a:ext>
            </a:extLst>
          </p:cNvPr>
          <p:cNvCxnSpPr/>
          <p:nvPr/>
        </p:nvCxnSpPr>
        <p:spPr>
          <a:xfrm flipH="1" flipV="1">
            <a:off x="9155431" y="2966978"/>
            <a:ext cx="1474469" cy="10287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644EEDE5-9E74-8AA7-2226-B50ECE41C7F9}"/>
              </a:ext>
            </a:extLst>
          </p:cNvPr>
          <p:cNvSpPr txBox="1"/>
          <p:nvPr/>
        </p:nvSpPr>
        <p:spPr>
          <a:xfrm>
            <a:off x="914400" y="4126230"/>
            <a:ext cx="4801123" cy="2585323"/>
          </a:xfrm>
          <a:prstGeom prst="rect">
            <a:avLst/>
          </a:prstGeom>
          <a:noFill/>
        </p:spPr>
        <p:txBody>
          <a:bodyPr wrap="none" rtlCol="0">
            <a:spAutoFit/>
          </a:bodyPr>
          <a:lstStyle/>
          <a:p>
            <a:r>
              <a:rPr lang="en-US" dirty="0"/>
              <a:t>Squibb Intestinal Antiseptic	    Copper </a:t>
            </a:r>
            <a:r>
              <a:rPr lang="en-US" dirty="0" err="1"/>
              <a:t>Arsenite</a:t>
            </a:r>
            <a:r>
              <a:rPr lang="en-US" dirty="0"/>
              <a:t> </a:t>
            </a:r>
          </a:p>
          <a:p>
            <a:endParaRPr lang="en-US" dirty="0"/>
          </a:p>
          <a:p>
            <a:r>
              <a:rPr lang="en-US" dirty="0"/>
              <a:t>Cupric arsenic </a:t>
            </a:r>
          </a:p>
          <a:p>
            <a:r>
              <a:rPr lang="en-US" dirty="0"/>
              <a:t>Treat catarrh (postnasal drip)</a:t>
            </a:r>
          </a:p>
          <a:p>
            <a:r>
              <a:rPr lang="en-US" dirty="0"/>
              <a:t>1-2 tablets ever 3 hours until relieved</a:t>
            </a:r>
          </a:p>
          <a:p>
            <a:r>
              <a:rPr lang="en-US" dirty="0"/>
              <a:t>wood preservative</a:t>
            </a:r>
          </a:p>
          <a:p>
            <a:r>
              <a:rPr lang="en-US" dirty="0"/>
              <a:t>herbicide</a:t>
            </a:r>
          </a:p>
          <a:p>
            <a:r>
              <a:rPr lang="en-US" dirty="0"/>
              <a:t>pesticide </a:t>
            </a:r>
          </a:p>
          <a:p>
            <a:r>
              <a:rPr lang="en-US" dirty="0"/>
              <a:t>fungicide   </a:t>
            </a:r>
          </a:p>
        </p:txBody>
      </p:sp>
      <p:cxnSp>
        <p:nvCxnSpPr>
          <p:cNvPr id="10" name="Straight Arrow Connector 9">
            <a:extLst>
              <a:ext uri="{FF2B5EF4-FFF2-40B4-BE49-F238E27FC236}">
                <a16:creationId xmlns:a16="http://schemas.microsoft.com/office/drawing/2014/main" id="{BAA172B6-28C5-38FE-8B06-679A52051A4F}"/>
              </a:ext>
            </a:extLst>
          </p:cNvPr>
          <p:cNvCxnSpPr/>
          <p:nvPr/>
        </p:nvCxnSpPr>
        <p:spPr>
          <a:xfrm flipH="1" flipV="1">
            <a:off x="3794760" y="2948940"/>
            <a:ext cx="1143000" cy="10647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649155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6D3FA-651C-DE55-3876-B7D467FEACDD}"/>
              </a:ext>
            </a:extLst>
          </p:cNvPr>
          <p:cNvSpPr>
            <a:spLocks noGrp="1"/>
          </p:cNvSpPr>
          <p:nvPr>
            <p:ph type="title"/>
          </p:nvPr>
        </p:nvSpPr>
        <p:spPr/>
        <p:txBody>
          <a:bodyPr>
            <a:normAutofit fontScale="90000"/>
          </a:bodyPr>
          <a:lstStyle/>
          <a:p>
            <a:r>
              <a:rPr lang="en-US" dirty="0"/>
              <a:t>		(5) Chronic Bronchitis</a:t>
            </a:r>
            <a:br>
              <a:rPr lang="en-US" dirty="0"/>
            </a:br>
            <a:r>
              <a:rPr lang="en-US" dirty="0"/>
              <a:t>  And Jack London’s Use of Terpin Hydrate &amp; Heroin   </a:t>
            </a:r>
          </a:p>
        </p:txBody>
      </p:sp>
      <p:sp>
        <p:nvSpPr>
          <p:cNvPr id="3" name="Content Placeholder 2">
            <a:extLst>
              <a:ext uri="{FF2B5EF4-FFF2-40B4-BE49-F238E27FC236}">
                <a16:creationId xmlns:a16="http://schemas.microsoft.com/office/drawing/2014/main" id="{4BDA0DB4-061D-EDA6-C87D-BC9F66ADF858}"/>
              </a:ext>
            </a:extLst>
          </p:cNvPr>
          <p:cNvSpPr>
            <a:spLocks noGrp="1"/>
          </p:cNvSpPr>
          <p:nvPr>
            <p:ph sz="half" idx="1"/>
          </p:nvPr>
        </p:nvSpPr>
        <p:spPr/>
        <p:txBody>
          <a:bodyPr>
            <a:normAutofit/>
          </a:bodyPr>
          <a:lstStyle/>
          <a:p>
            <a:pPr marL="0" indent="0">
              <a:buNone/>
            </a:pPr>
            <a:r>
              <a:rPr lang="en-US" i="1" dirty="0"/>
              <a:t>The People of the Abyss </a:t>
            </a:r>
            <a:r>
              <a:rPr lang="en-US" dirty="0"/>
              <a:t>(1902)</a:t>
            </a:r>
          </a:p>
          <a:p>
            <a:pPr marL="0" indent="0">
              <a:buNone/>
            </a:pPr>
            <a:endParaRPr lang="en-US" dirty="0"/>
          </a:p>
          <a:p>
            <a:pPr marL="0" indent="0">
              <a:buNone/>
            </a:pPr>
            <a:r>
              <a:rPr lang="en-US" sz="2400" dirty="0"/>
              <a:t>“Then there are the ‘dangerous trades,’ in which countless workers are employed. . .In the linen trade, in the preparation of flax, wet feet and wet clothes cause an unusual amount of bronchitis, pneumonia and severe rheumatism.” </a:t>
            </a:r>
          </a:p>
          <a:p>
            <a:pPr marL="0" indent="0">
              <a:buNone/>
            </a:pPr>
            <a:endParaRPr lang="en-US" sz="2400" dirty="0"/>
          </a:p>
          <a:p>
            <a:pPr marL="0" indent="0">
              <a:buNone/>
            </a:pPr>
            <a:r>
              <a:rPr lang="en-US" sz="2000" i="1" dirty="0"/>
              <a:t>The People of the Abyss</a:t>
            </a:r>
            <a:r>
              <a:rPr lang="en-US" sz="2000" dirty="0"/>
              <a:t>, C21, p 257 (1903)</a:t>
            </a:r>
          </a:p>
        </p:txBody>
      </p:sp>
      <p:pic>
        <p:nvPicPr>
          <p:cNvPr id="7" name="Content Placeholder 6">
            <a:extLst>
              <a:ext uri="{FF2B5EF4-FFF2-40B4-BE49-F238E27FC236}">
                <a16:creationId xmlns:a16="http://schemas.microsoft.com/office/drawing/2014/main" id="{6A60BA35-AA73-F206-EC42-BE8615E10626}"/>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7204714" y="1825625"/>
            <a:ext cx="3116571" cy="4351338"/>
          </a:xfrm>
          <a:prstGeom prst="rect">
            <a:avLst/>
          </a:prstGeom>
        </p:spPr>
      </p:pic>
      <p:sp>
        <p:nvSpPr>
          <p:cNvPr id="5" name="Slide Number Placeholder 4">
            <a:extLst>
              <a:ext uri="{FF2B5EF4-FFF2-40B4-BE49-F238E27FC236}">
                <a16:creationId xmlns:a16="http://schemas.microsoft.com/office/drawing/2014/main" id="{33C23DB9-9E81-75E0-52EC-9E4D84688887}"/>
              </a:ext>
            </a:extLst>
          </p:cNvPr>
          <p:cNvSpPr>
            <a:spLocks noGrp="1"/>
          </p:cNvSpPr>
          <p:nvPr>
            <p:ph type="sldNum" sz="quarter" idx="12"/>
          </p:nvPr>
        </p:nvSpPr>
        <p:spPr/>
        <p:txBody>
          <a:bodyPr/>
          <a:lstStyle/>
          <a:p>
            <a:fld id="{110CB1F1-ACDE-8A4D-AC9C-4F7AF82CC429}" type="slidenum">
              <a:rPr lang="en-US" smtClean="0"/>
              <a:t>42</a:t>
            </a:fld>
            <a:endParaRPr lang="en-US"/>
          </a:p>
        </p:txBody>
      </p:sp>
    </p:spTree>
    <p:extLst>
      <p:ext uri="{BB962C8B-B14F-4D97-AF65-F5344CB8AC3E}">
        <p14:creationId xmlns:p14="http://schemas.microsoft.com/office/powerpoint/2010/main" val="23706316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ACB7-78BB-8132-1136-86088EA5C751}"/>
              </a:ext>
            </a:extLst>
          </p:cNvPr>
          <p:cNvSpPr>
            <a:spLocks noGrp="1"/>
          </p:cNvSpPr>
          <p:nvPr>
            <p:ph type="title"/>
          </p:nvPr>
        </p:nvSpPr>
        <p:spPr/>
        <p:txBody>
          <a:bodyPr/>
          <a:lstStyle/>
          <a:p>
            <a:r>
              <a:rPr lang="en-US" dirty="0"/>
              <a:t>    Chronic Bronchitis From Smoking</a:t>
            </a:r>
          </a:p>
        </p:txBody>
      </p:sp>
      <p:sp>
        <p:nvSpPr>
          <p:cNvPr id="4" name="Content Placeholder 3">
            <a:extLst>
              <a:ext uri="{FF2B5EF4-FFF2-40B4-BE49-F238E27FC236}">
                <a16:creationId xmlns:a16="http://schemas.microsoft.com/office/drawing/2014/main" id="{5BD29C03-E907-E2B3-34DE-CE467AC9DDF1}"/>
              </a:ext>
            </a:extLst>
          </p:cNvPr>
          <p:cNvSpPr>
            <a:spLocks noGrp="1"/>
          </p:cNvSpPr>
          <p:nvPr>
            <p:ph sz="half" idx="2"/>
          </p:nvPr>
        </p:nvSpPr>
        <p:spPr>
          <a:xfrm>
            <a:off x="5710891" y="1331426"/>
            <a:ext cx="5642908" cy="5161449"/>
          </a:xfrm>
        </p:spPr>
        <p:txBody>
          <a:bodyPr>
            <a:normAutofit lnSpcReduction="10000"/>
          </a:bodyPr>
          <a:lstStyle/>
          <a:p>
            <a:pPr marL="0" indent="0">
              <a:buNone/>
            </a:pPr>
            <a:r>
              <a:rPr lang="en-US" dirty="0"/>
              <a:t>“Ship to Batavia, five thousand  (5000) Imperial cigarettes. . . sealed in a tin. . .ten (10) pounds of Bull Durham. . .also 100 packages of Wheat-Straw Papers.”  </a:t>
            </a:r>
          </a:p>
          <a:p>
            <a:pPr marL="0" indent="0">
              <a:buNone/>
            </a:pPr>
            <a:r>
              <a:rPr lang="en-US" sz="1800" dirty="0"/>
              <a:t> Labor et al., </a:t>
            </a:r>
            <a:r>
              <a:rPr lang="en-US" sz="1800" i="1" dirty="0"/>
              <a:t>Letters, </a:t>
            </a:r>
            <a:r>
              <a:rPr lang="en-US" sz="1800" dirty="0"/>
              <a:t>Feb 27, 1908, Vol 2, p 741.</a:t>
            </a:r>
          </a:p>
          <a:p>
            <a:pPr marL="0" indent="0">
              <a:buNone/>
            </a:pPr>
            <a:r>
              <a:rPr lang="en-US" sz="1800" dirty="0"/>
              <a:t>Letter to Aunt Netta (Ninetta Wiley Eames Payne,</a:t>
            </a:r>
          </a:p>
          <a:p>
            <a:pPr marL="0" indent="0">
              <a:buNone/>
            </a:pPr>
            <a:r>
              <a:rPr lang="en-US" sz="1800" dirty="0"/>
              <a:t>sister of Charmian’s mother.</a:t>
            </a:r>
          </a:p>
          <a:p>
            <a:pPr marL="0" indent="0">
              <a:buNone/>
            </a:pPr>
            <a:endParaRPr lang="en-US" sz="1800" dirty="0"/>
          </a:p>
          <a:p>
            <a:pPr marL="0" indent="0">
              <a:buNone/>
            </a:pPr>
            <a:r>
              <a:rPr lang="en-US" dirty="0"/>
              <a:t>He was unable to speak from March 10 through the 30</a:t>
            </a:r>
            <a:r>
              <a:rPr lang="en-US" baseline="30000" dirty="0"/>
              <a:t>th</a:t>
            </a:r>
            <a:r>
              <a:rPr lang="en-US" dirty="0"/>
              <a:t> 1910</a:t>
            </a:r>
            <a:r>
              <a:rPr lang="en-US" baseline="30000" dirty="0"/>
              <a:t> </a:t>
            </a:r>
            <a:r>
              <a:rPr lang="en-US" dirty="0"/>
              <a:t>due to  his bronchitis.</a:t>
            </a:r>
          </a:p>
          <a:p>
            <a:pPr marL="0" indent="0">
              <a:buNone/>
            </a:pPr>
            <a:r>
              <a:rPr lang="en-US" sz="2000" dirty="0"/>
              <a:t>Kingman, R.</a:t>
            </a:r>
            <a:r>
              <a:rPr lang="en-US" sz="2000" i="1" dirty="0"/>
              <a:t> A Definitive Chronology</a:t>
            </a:r>
            <a:r>
              <a:rPr lang="en-US" sz="2000" dirty="0"/>
              <a:t>, p 127 (1992)</a:t>
            </a:r>
          </a:p>
          <a:p>
            <a:pPr marL="0" indent="0">
              <a:buNone/>
            </a:pPr>
            <a:endParaRPr lang="en-US" sz="1800" dirty="0"/>
          </a:p>
          <a:p>
            <a:pPr marL="0" indent="0">
              <a:buNone/>
            </a:pPr>
            <a:endParaRPr lang="en-US" sz="1800" dirty="0"/>
          </a:p>
        </p:txBody>
      </p:sp>
      <p:sp>
        <p:nvSpPr>
          <p:cNvPr id="5" name="Slide Number Placeholder 4">
            <a:extLst>
              <a:ext uri="{FF2B5EF4-FFF2-40B4-BE49-F238E27FC236}">
                <a16:creationId xmlns:a16="http://schemas.microsoft.com/office/drawing/2014/main" id="{544821C0-AED8-A4E5-406E-3B064F36B8A8}"/>
              </a:ext>
            </a:extLst>
          </p:cNvPr>
          <p:cNvSpPr>
            <a:spLocks noGrp="1"/>
          </p:cNvSpPr>
          <p:nvPr>
            <p:ph type="sldNum" sz="quarter" idx="12"/>
          </p:nvPr>
        </p:nvSpPr>
        <p:spPr/>
        <p:txBody>
          <a:bodyPr/>
          <a:lstStyle/>
          <a:p>
            <a:fld id="{110CB1F1-ACDE-8A4D-AC9C-4F7AF82CC429}" type="slidenum">
              <a:rPr lang="en-US" smtClean="0"/>
              <a:t>43</a:t>
            </a:fld>
            <a:endParaRPr lang="en-US" dirty="0"/>
          </a:p>
        </p:txBody>
      </p:sp>
      <p:pic>
        <p:nvPicPr>
          <p:cNvPr id="15" name="Content Placeholder 14">
            <a:extLst>
              <a:ext uri="{FF2B5EF4-FFF2-40B4-BE49-F238E27FC236}">
                <a16:creationId xmlns:a16="http://schemas.microsoft.com/office/drawing/2014/main" id="{440120AA-4B3C-5D08-5BEE-DB098EAD2ADA}"/>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748180" y="1331426"/>
            <a:ext cx="4202952" cy="2245492"/>
          </a:xfrm>
        </p:spPr>
      </p:pic>
      <p:pic>
        <p:nvPicPr>
          <p:cNvPr id="17" name="Picture 16">
            <a:extLst>
              <a:ext uri="{FF2B5EF4-FFF2-40B4-BE49-F238E27FC236}">
                <a16:creationId xmlns:a16="http://schemas.microsoft.com/office/drawing/2014/main" id="{8BFCC721-AF2B-CF8E-A321-CF2B600E65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2001" y="3738283"/>
            <a:ext cx="2098417" cy="2754592"/>
          </a:xfrm>
          <a:prstGeom prst="rect">
            <a:avLst/>
          </a:prstGeom>
        </p:spPr>
      </p:pic>
      <p:pic>
        <p:nvPicPr>
          <p:cNvPr id="19" name="Picture 18">
            <a:extLst>
              <a:ext uri="{FF2B5EF4-FFF2-40B4-BE49-F238E27FC236}">
                <a16:creationId xmlns:a16="http://schemas.microsoft.com/office/drawing/2014/main" id="{2790A863-5D01-96A4-E412-B7465646EC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32156" y="3738283"/>
            <a:ext cx="3088715" cy="2628900"/>
          </a:xfrm>
          <a:prstGeom prst="rect">
            <a:avLst/>
          </a:prstGeom>
        </p:spPr>
      </p:pic>
    </p:spTree>
    <p:extLst>
      <p:ext uri="{BB962C8B-B14F-4D97-AF65-F5344CB8AC3E}">
        <p14:creationId xmlns:p14="http://schemas.microsoft.com/office/powerpoint/2010/main" val="2631847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13035-9A68-D3D9-1580-D448B5A9297C}"/>
              </a:ext>
            </a:extLst>
          </p:cNvPr>
          <p:cNvSpPr>
            <a:spLocks noGrp="1"/>
          </p:cNvSpPr>
          <p:nvPr>
            <p:ph type="title"/>
          </p:nvPr>
        </p:nvSpPr>
        <p:spPr/>
        <p:txBody>
          <a:bodyPr/>
          <a:lstStyle/>
          <a:p>
            <a:r>
              <a:rPr lang="en-US" dirty="0"/>
              <a:t>				Bronchitis</a:t>
            </a:r>
          </a:p>
        </p:txBody>
      </p:sp>
      <p:sp>
        <p:nvSpPr>
          <p:cNvPr id="5" name="Slide Number Placeholder 4">
            <a:extLst>
              <a:ext uri="{FF2B5EF4-FFF2-40B4-BE49-F238E27FC236}">
                <a16:creationId xmlns:a16="http://schemas.microsoft.com/office/drawing/2014/main" id="{58A1BDFC-9038-4F0B-36C8-BB279B79EA88}"/>
              </a:ext>
            </a:extLst>
          </p:cNvPr>
          <p:cNvSpPr>
            <a:spLocks noGrp="1"/>
          </p:cNvSpPr>
          <p:nvPr>
            <p:ph type="sldNum" sz="quarter" idx="12"/>
          </p:nvPr>
        </p:nvSpPr>
        <p:spPr/>
        <p:txBody>
          <a:bodyPr/>
          <a:lstStyle/>
          <a:p>
            <a:fld id="{110CB1F1-ACDE-8A4D-AC9C-4F7AF82CC429}" type="slidenum">
              <a:rPr lang="en-US" smtClean="0"/>
              <a:t>44</a:t>
            </a:fld>
            <a:endParaRPr lang="en-US"/>
          </a:p>
        </p:txBody>
      </p:sp>
      <p:sp>
        <p:nvSpPr>
          <p:cNvPr id="9" name="Content Placeholder 8">
            <a:extLst>
              <a:ext uri="{FF2B5EF4-FFF2-40B4-BE49-F238E27FC236}">
                <a16:creationId xmlns:a16="http://schemas.microsoft.com/office/drawing/2014/main" id="{CC6F3F01-96E1-4E70-969F-370376627D69}"/>
              </a:ext>
            </a:extLst>
          </p:cNvPr>
          <p:cNvSpPr>
            <a:spLocks noGrp="1"/>
          </p:cNvSpPr>
          <p:nvPr>
            <p:ph sz="half" idx="2"/>
          </p:nvPr>
        </p:nvSpPr>
        <p:spPr>
          <a:xfrm>
            <a:off x="5402525" y="1491343"/>
            <a:ext cx="5181600" cy="4550683"/>
          </a:xfrm>
        </p:spPr>
        <p:txBody>
          <a:bodyPr>
            <a:normAutofit/>
          </a:bodyPr>
          <a:lstStyle/>
          <a:p>
            <a:pPr marL="0" indent="0">
              <a:buNone/>
            </a:pPr>
            <a:r>
              <a:rPr lang="en-US" sz="2400" dirty="0"/>
              <a:t>Charmain K. London (July 07, 1910)</a:t>
            </a:r>
          </a:p>
          <a:p>
            <a:pPr marL="0" indent="0">
              <a:buNone/>
            </a:pPr>
            <a:endParaRPr lang="en-US" dirty="0"/>
          </a:p>
          <a:p>
            <a:pPr marL="0" indent="0">
              <a:buNone/>
            </a:pPr>
            <a:r>
              <a:rPr lang="en-US" sz="2400" dirty="0"/>
              <a:t>“he told me he was having his sputum examined for traces of tuberculosis, for he was thoroughly alarmed at the obstinacy of the racking cough and soreness in his chest. . . The analysis of the sputum brought to light no evidence of active ‘T.B.’” </a:t>
            </a:r>
          </a:p>
          <a:p>
            <a:pPr marL="0" indent="0">
              <a:buNone/>
            </a:pPr>
            <a:endParaRPr lang="en-US" sz="2400" dirty="0"/>
          </a:p>
          <a:p>
            <a:pPr marL="0" indent="0">
              <a:buNone/>
            </a:pPr>
            <a:r>
              <a:rPr lang="en-US" sz="2000" dirty="0"/>
              <a:t>C. K. London, </a:t>
            </a:r>
            <a:r>
              <a:rPr lang="en-US" sz="2000" i="1" dirty="0"/>
              <a:t>The Book of Jack London</a:t>
            </a:r>
            <a:r>
              <a:rPr lang="en-US" sz="2000" dirty="0"/>
              <a:t>, Vol 2, p 193, (1921). </a:t>
            </a:r>
          </a:p>
        </p:txBody>
      </p:sp>
      <p:pic>
        <p:nvPicPr>
          <p:cNvPr id="15" name="Content Placeholder 14">
            <a:extLst>
              <a:ext uri="{FF2B5EF4-FFF2-40B4-BE49-F238E27FC236}">
                <a16:creationId xmlns:a16="http://schemas.microsoft.com/office/drawing/2014/main" id="{409E0D54-EBDB-19DF-A078-2BCE55159126}"/>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520789" y="1586139"/>
            <a:ext cx="3590730" cy="4351338"/>
          </a:xfrm>
          <a:prstGeom prst="rect">
            <a:avLst/>
          </a:prstGeom>
        </p:spPr>
      </p:pic>
      <p:sp>
        <p:nvSpPr>
          <p:cNvPr id="16" name="TextBox 15">
            <a:extLst>
              <a:ext uri="{FF2B5EF4-FFF2-40B4-BE49-F238E27FC236}">
                <a16:creationId xmlns:a16="http://schemas.microsoft.com/office/drawing/2014/main" id="{91AD9B85-08B1-44BD-688C-CDDA95499632}"/>
              </a:ext>
            </a:extLst>
          </p:cNvPr>
          <p:cNvSpPr txBox="1"/>
          <p:nvPr/>
        </p:nvSpPr>
        <p:spPr>
          <a:xfrm>
            <a:off x="1415143" y="5937477"/>
            <a:ext cx="3783462" cy="646331"/>
          </a:xfrm>
          <a:prstGeom prst="rect">
            <a:avLst/>
          </a:prstGeom>
          <a:noFill/>
        </p:spPr>
        <p:txBody>
          <a:bodyPr wrap="square" rtlCol="0">
            <a:spAutoFit/>
          </a:bodyPr>
          <a:lstStyle/>
          <a:p>
            <a:r>
              <a:rPr lang="en-US" dirty="0"/>
              <a:t>On his sailboat the </a:t>
            </a:r>
            <a:r>
              <a:rPr lang="en-US" i="1" dirty="0"/>
              <a:t>Roamer, 1910</a:t>
            </a:r>
          </a:p>
          <a:p>
            <a:r>
              <a:rPr lang="en-US" dirty="0"/>
              <a:t>Huntington Library JLP-Alb-086-043</a:t>
            </a:r>
          </a:p>
        </p:txBody>
      </p:sp>
    </p:spTree>
    <p:extLst>
      <p:ext uri="{BB962C8B-B14F-4D97-AF65-F5344CB8AC3E}">
        <p14:creationId xmlns:p14="http://schemas.microsoft.com/office/powerpoint/2010/main" val="1589827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B1713-1537-8104-811E-95548069491D}"/>
              </a:ext>
            </a:extLst>
          </p:cNvPr>
          <p:cNvSpPr>
            <a:spLocks noGrp="1"/>
          </p:cNvSpPr>
          <p:nvPr>
            <p:ph type="title"/>
          </p:nvPr>
        </p:nvSpPr>
        <p:spPr/>
        <p:txBody>
          <a:bodyPr/>
          <a:lstStyle/>
          <a:p>
            <a:r>
              <a:rPr lang="en-US" dirty="0"/>
              <a:t>				Bronchitis </a:t>
            </a:r>
          </a:p>
        </p:txBody>
      </p:sp>
      <p:sp>
        <p:nvSpPr>
          <p:cNvPr id="4" name="Content Placeholder 3">
            <a:extLst>
              <a:ext uri="{FF2B5EF4-FFF2-40B4-BE49-F238E27FC236}">
                <a16:creationId xmlns:a16="http://schemas.microsoft.com/office/drawing/2014/main" id="{5C2AC032-0DB7-5437-8D09-D0FC5215381A}"/>
              </a:ext>
            </a:extLst>
          </p:cNvPr>
          <p:cNvSpPr>
            <a:spLocks noGrp="1"/>
          </p:cNvSpPr>
          <p:nvPr>
            <p:ph sz="half" idx="2"/>
          </p:nvPr>
        </p:nvSpPr>
        <p:spPr>
          <a:xfrm>
            <a:off x="4606290" y="1690688"/>
            <a:ext cx="5507528" cy="4351338"/>
          </a:xfrm>
        </p:spPr>
        <p:txBody>
          <a:bodyPr>
            <a:normAutofit fontScale="77500" lnSpcReduction="20000"/>
          </a:bodyPr>
          <a:lstStyle/>
          <a:p>
            <a:pPr marL="0" indent="0">
              <a:buNone/>
            </a:pPr>
            <a:endParaRPr lang="en-US" dirty="0"/>
          </a:p>
          <a:p>
            <a:pPr marL="0" indent="0">
              <a:buNone/>
            </a:pPr>
            <a:r>
              <a:rPr lang="en-US" dirty="0"/>
              <a:t>“But  it is in affections of the respiratory apparatus that codeine finds its chief use. It sooths the disposition to cough and promotes freer expectoration. . .In dry coughs he [Van </a:t>
            </a:r>
            <a:r>
              <a:rPr lang="en-US" dirty="0" err="1"/>
              <a:t>Renterghem</a:t>
            </a:r>
            <a:r>
              <a:rPr lang="en-US" dirty="0"/>
              <a:t>] gives codeine . . .Trousseau also recommended codeine in acute bronchitis. . .and [for] constant cough” </a:t>
            </a:r>
          </a:p>
          <a:p>
            <a:pPr marL="0" indent="0">
              <a:buNone/>
            </a:pPr>
            <a:endParaRPr lang="en-US" dirty="0"/>
          </a:p>
          <a:p>
            <a:pPr marL="0" indent="0">
              <a:buNone/>
            </a:pPr>
            <a:r>
              <a:rPr lang="en-US" sz="2600" dirty="0"/>
              <a:t>Waugh, W. F. and W. C. Abbott,</a:t>
            </a:r>
          </a:p>
          <a:p>
            <a:pPr marL="0" indent="0">
              <a:buNone/>
            </a:pPr>
            <a:r>
              <a:rPr lang="en-US" sz="2600" dirty="0"/>
              <a:t>Positive Therapeutics, Chicago, The Abbott Press, p 300, 1913. HL 336122</a:t>
            </a:r>
          </a:p>
          <a:p>
            <a:pPr marL="0" indent="0">
              <a:buNone/>
            </a:pPr>
            <a:endParaRPr lang="en-US" dirty="0"/>
          </a:p>
          <a:p>
            <a:pPr marL="0" indent="0">
              <a:buNone/>
            </a:pPr>
            <a:r>
              <a:rPr lang="en-US" dirty="0"/>
              <a:t> </a:t>
            </a:r>
          </a:p>
        </p:txBody>
      </p:sp>
      <p:sp>
        <p:nvSpPr>
          <p:cNvPr id="5" name="Slide Number Placeholder 4">
            <a:extLst>
              <a:ext uri="{FF2B5EF4-FFF2-40B4-BE49-F238E27FC236}">
                <a16:creationId xmlns:a16="http://schemas.microsoft.com/office/drawing/2014/main" id="{1618709F-B72D-9A05-B927-243EEC7CA898}"/>
              </a:ext>
            </a:extLst>
          </p:cNvPr>
          <p:cNvSpPr>
            <a:spLocks noGrp="1"/>
          </p:cNvSpPr>
          <p:nvPr>
            <p:ph type="sldNum" sz="quarter" idx="12"/>
          </p:nvPr>
        </p:nvSpPr>
        <p:spPr/>
        <p:txBody>
          <a:bodyPr/>
          <a:lstStyle/>
          <a:p>
            <a:fld id="{110CB1F1-ACDE-8A4D-AC9C-4F7AF82CC429}" type="slidenum">
              <a:rPr lang="en-US" smtClean="0"/>
              <a:t>45</a:t>
            </a:fld>
            <a:endParaRPr lang="en-US"/>
          </a:p>
        </p:txBody>
      </p:sp>
      <p:pic>
        <p:nvPicPr>
          <p:cNvPr id="11" name="Content Placeholder 10">
            <a:extLst>
              <a:ext uri="{FF2B5EF4-FFF2-40B4-BE49-F238E27FC236}">
                <a16:creationId xmlns:a16="http://schemas.microsoft.com/office/drawing/2014/main" id="{E2EF4101-6CB8-F770-8D2E-5605C416D311}"/>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592176" y="1360170"/>
            <a:ext cx="3623867" cy="4681856"/>
          </a:xfrm>
          <a:prstGeom prst="rect">
            <a:avLst/>
          </a:prstGeom>
        </p:spPr>
      </p:pic>
    </p:spTree>
    <p:extLst>
      <p:ext uri="{BB962C8B-B14F-4D97-AF65-F5344CB8AC3E}">
        <p14:creationId xmlns:p14="http://schemas.microsoft.com/office/powerpoint/2010/main" val="1456286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F9DE0-FAFA-0289-D625-687C99645442}"/>
              </a:ext>
            </a:extLst>
          </p:cNvPr>
          <p:cNvSpPr>
            <a:spLocks noGrp="1"/>
          </p:cNvSpPr>
          <p:nvPr>
            <p:ph type="title"/>
          </p:nvPr>
        </p:nvSpPr>
        <p:spPr/>
        <p:txBody>
          <a:bodyPr/>
          <a:lstStyle/>
          <a:p>
            <a:r>
              <a:rPr lang="en-US" dirty="0"/>
              <a:t>		</a:t>
            </a:r>
            <a:br>
              <a:rPr lang="en-US" dirty="0"/>
            </a:br>
            <a:r>
              <a:rPr lang="en-US" dirty="0"/>
              <a:t>	          		</a:t>
            </a:r>
            <a:r>
              <a:rPr lang="en-US"/>
              <a:t>	Opium  </a:t>
            </a:r>
            <a:endParaRPr lang="en-US" dirty="0"/>
          </a:p>
        </p:txBody>
      </p:sp>
      <p:pic>
        <p:nvPicPr>
          <p:cNvPr id="7" name="Content Placeholder 6">
            <a:extLst>
              <a:ext uri="{FF2B5EF4-FFF2-40B4-BE49-F238E27FC236}">
                <a16:creationId xmlns:a16="http://schemas.microsoft.com/office/drawing/2014/main" id="{770E4FEF-58CC-8FFB-81F1-7DE7D7198A54}"/>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548628" y="1825625"/>
            <a:ext cx="2150321" cy="4100417"/>
          </a:xfrm>
          <a:prstGeom prst="rect">
            <a:avLst/>
          </a:prstGeom>
        </p:spPr>
      </p:pic>
      <p:sp>
        <p:nvSpPr>
          <p:cNvPr id="4" name="Content Placeholder 3">
            <a:extLst>
              <a:ext uri="{FF2B5EF4-FFF2-40B4-BE49-F238E27FC236}">
                <a16:creationId xmlns:a16="http://schemas.microsoft.com/office/drawing/2014/main" id="{B1F70C47-C927-57F6-4732-81990EBCE43C}"/>
              </a:ext>
            </a:extLst>
          </p:cNvPr>
          <p:cNvSpPr>
            <a:spLocks noGrp="1"/>
          </p:cNvSpPr>
          <p:nvPr>
            <p:ph sz="half" idx="2"/>
          </p:nvPr>
        </p:nvSpPr>
        <p:spPr>
          <a:xfrm>
            <a:off x="3237471" y="1825625"/>
            <a:ext cx="8116330" cy="4895850"/>
          </a:xfrm>
        </p:spPr>
        <p:txBody>
          <a:bodyPr>
            <a:normAutofit/>
          </a:bodyPr>
          <a:lstStyle/>
          <a:p>
            <a:pPr marL="0" indent="0">
              <a:buNone/>
            </a:pPr>
            <a:r>
              <a:rPr lang="en-US" dirty="0"/>
              <a:t>    Opium (from </a:t>
            </a:r>
            <a:r>
              <a:rPr lang="en-US" i="1" dirty="0"/>
              <a:t>Papaver somniferum</a:t>
            </a:r>
            <a:r>
              <a:rPr lang="en-US" dirty="0"/>
              <a:t>)</a:t>
            </a:r>
          </a:p>
          <a:p>
            <a:pPr marL="0" indent="0">
              <a:buNone/>
            </a:pPr>
            <a:endParaRPr lang="en-US" dirty="0"/>
          </a:p>
          <a:p>
            <a:pPr marL="0" indent="0">
              <a:buNone/>
            </a:pPr>
            <a:r>
              <a:rPr lang="en-US" dirty="0"/>
              <a:t> </a:t>
            </a:r>
          </a:p>
          <a:p>
            <a:pPr marL="0" indent="0">
              <a:buNone/>
            </a:pPr>
            <a:r>
              <a:rPr lang="en-US" dirty="0"/>
              <a:t>morphine (1805)	 methyl morphine (1832)</a:t>
            </a:r>
          </a:p>
          <a:p>
            <a:pPr marL="0" indent="0">
              <a:buNone/>
            </a:pPr>
            <a:r>
              <a:rPr lang="en-US" dirty="0"/>
              <a:t>                                             (codeine) </a:t>
            </a:r>
          </a:p>
          <a:p>
            <a:pPr marL="0" indent="0">
              <a:buNone/>
            </a:pPr>
            <a:r>
              <a:rPr lang="en-US" dirty="0"/>
              <a:t> </a:t>
            </a:r>
          </a:p>
          <a:p>
            <a:pPr marL="0" indent="0">
              <a:buNone/>
            </a:pPr>
            <a:r>
              <a:rPr lang="en-US" dirty="0"/>
              <a:t>diacetyl morphine (1898)  </a:t>
            </a:r>
          </a:p>
          <a:p>
            <a:pPr marL="0" indent="0">
              <a:buNone/>
            </a:pPr>
            <a:r>
              <a:rPr lang="en-US" dirty="0"/>
              <a:t>         (Heroin</a:t>
            </a:r>
            <a:r>
              <a:rPr lang="en-US" baseline="30000" dirty="0"/>
              <a:t>®</a:t>
            </a:r>
            <a:r>
              <a:rPr lang="en-US" dirty="0"/>
              <a:t>) </a:t>
            </a:r>
          </a:p>
          <a:p>
            <a:pPr marL="0" indent="0">
              <a:buNone/>
            </a:pPr>
            <a:endParaRPr lang="en-US" dirty="0"/>
          </a:p>
        </p:txBody>
      </p:sp>
      <p:sp>
        <p:nvSpPr>
          <p:cNvPr id="5" name="Slide Number Placeholder 4">
            <a:extLst>
              <a:ext uri="{FF2B5EF4-FFF2-40B4-BE49-F238E27FC236}">
                <a16:creationId xmlns:a16="http://schemas.microsoft.com/office/drawing/2014/main" id="{3FD53E92-34C3-EE80-760D-ED226D1091B2}"/>
              </a:ext>
            </a:extLst>
          </p:cNvPr>
          <p:cNvSpPr>
            <a:spLocks noGrp="1"/>
          </p:cNvSpPr>
          <p:nvPr>
            <p:ph type="sldNum" sz="quarter" idx="12"/>
          </p:nvPr>
        </p:nvSpPr>
        <p:spPr/>
        <p:txBody>
          <a:bodyPr/>
          <a:lstStyle/>
          <a:p>
            <a:fld id="{110CB1F1-ACDE-8A4D-AC9C-4F7AF82CC429}" type="slidenum">
              <a:rPr lang="en-US" smtClean="0"/>
              <a:t>46</a:t>
            </a:fld>
            <a:endParaRPr lang="en-US"/>
          </a:p>
        </p:txBody>
      </p:sp>
      <p:cxnSp>
        <p:nvCxnSpPr>
          <p:cNvPr id="10" name="Straight Arrow Connector 9">
            <a:extLst>
              <a:ext uri="{FF2B5EF4-FFF2-40B4-BE49-F238E27FC236}">
                <a16:creationId xmlns:a16="http://schemas.microsoft.com/office/drawing/2014/main" id="{B7F56A7D-D852-3812-9C62-D7693E878D8B}"/>
              </a:ext>
            </a:extLst>
          </p:cNvPr>
          <p:cNvCxnSpPr>
            <a:cxnSpLocks/>
          </p:cNvCxnSpPr>
          <p:nvPr/>
        </p:nvCxnSpPr>
        <p:spPr>
          <a:xfrm flipH="1">
            <a:off x="4478607" y="2296633"/>
            <a:ext cx="539960" cy="846293"/>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F2B65A31-BFA8-E4E0-FF43-AE3CEEB8AD14}"/>
              </a:ext>
            </a:extLst>
          </p:cNvPr>
          <p:cNvCxnSpPr>
            <a:cxnSpLocks/>
          </p:cNvCxnSpPr>
          <p:nvPr/>
        </p:nvCxnSpPr>
        <p:spPr>
          <a:xfrm>
            <a:off x="7295636" y="2296633"/>
            <a:ext cx="795166" cy="84629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ADC14EDF-57CA-0B76-5C79-8F043A077C77}"/>
              </a:ext>
            </a:extLst>
          </p:cNvPr>
          <p:cNvCxnSpPr/>
          <p:nvPr/>
        </p:nvCxnSpPr>
        <p:spPr>
          <a:xfrm>
            <a:off x="4391247" y="3753293"/>
            <a:ext cx="0" cy="12014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61270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FD83D-09BA-F3BC-8EFC-A0680A64F679}"/>
              </a:ext>
            </a:extLst>
          </p:cNvPr>
          <p:cNvSpPr>
            <a:spLocks noGrp="1"/>
          </p:cNvSpPr>
          <p:nvPr>
            <p:ph type="title"/>
          </p:nvPr>
        </p:nvSpPr>
        <p:spPr/>
        <p:txBody>
          <a:bodyPr/>
          <a:lstStyle/>
          <a:p>
            <a:r>
              <a:rPr lang="en-US" dirty="0"/>
              <a:t>		Terpin Hydrate &amp; Heroin</a:t>
            </a:r>
          </a:p>
        </p:txBody>
      </p:sp>
      <p:pic>
        <p:nvPicPr>
          <p:cNvPr id="7" name="Content Placeholder 6">
            <a:extLst>
              <a:ext uri="{FF2B5EF4-FFF2-40B4-BE49-F238E27FC236}">
                <a16:creationId xmlns:a16="http://schemas.microsoft.com/office/drawing/2014/main" id="{DD0E7014-003D-4595-F105-FAF38A9726C7}"/>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rot="5400000">
            <a:off x="2335163" y="403736"/>
            <a:ext cx="1912371" cy="4486275"/>
          </a:xfrm>
          <a:prstGeom prst="rect">
            <a:avLst/>
          </a:prstGeom>
        </p:spPr>
      </p:pic>
      <p:sp>
        <p:nvSpPr>
          <p:cNvPr id="4" name="Content Placeholder 3">
            <a:extLst>
              <a:ext uri="{FF2B5EF4-FFF2-40B4-BE49-F238E27FC236}">
                <a16:creationId xmlns:a16="http://schemas.microsoft.com/office/drawing/2014/main" id="{42AEEAEA-2DC1-A63A-864A-82D09B3AC176}"/>
              </a:ext>
            </a:extLst>
          </p:cNvPr>
          <p:cNvSpPr>
            <a:spLocks noGrp="1"/>
          </p:cNvSpPr>
          <p:nvPr>
            <p:ph sz="half" idx="2"/>
          </p:nvPr>
        </p:nvSpPr>
        <p:spPr>
          <a:xfrm>
            <a:off x="5744497" y="1690688"/>
            <a:ext cx="5609303" cy="4486275"/>
          </a:xfrm>
        </p:spPr>
        <p:txBody>
          <a:bodyPr>
            <a:normAutofit/>
          </a:bodyPr>
          <a:lstStyle/>
          <a:p>
            <a:r>
              <a:rPr lang="en-US" b="1" dirty="0"/>
              <a:t>Terpin Hydrate</a:t>
            </a:r>
          </a:p>
          <a:p>
            <a:pPr marL="0" indent="0">
              <a:buNone/>
            </a:pPr>
            <a:r>
              <a:rPr lang="en-US" dirty="0"/>
              <a:t>The expectorant which clears bronchial airways of mucus plugs. </a:t>
            </a:r>
          </a:p>
          <a:p>
            <a:pPr marL="0" indent="0">
              <a:buNone/>
            </a:pPr>
            <a:endParaRPr lang="en-US" dirty="0"/>
          </a:p>
          <a:p>
            <a:r>
              <a:rPr lang="en-US" b="1" dirty="0"/>
              <a:t>Heroin (diacetyl morphine)</a:t>
            </a:r>
          </a:p>
          <a:p>
            <a:pPr marL="0" indent="0">
              <a:buNone/>
            </a:pPr>
            <a:r>
              <a:rPr lang="en-US" dirty="0"/>
              <a:t>An opioid at low doses that blocks persistent non-productive coughing. </a:t>
            </a:r>
          </a:p>
          <a:p>
            <a:pPr marL="0" indent="0">
              <a:buNone/>
            </a:pPr>
            <a:endParaRPr lang="en-US" dirty="0"/>
          </a:p>
        </p:txBody>
      </p:sp>
      <p:sp>
        <p:nvSpPr>
          <p:cNvPr id="5" name="Slide Number Placeholder 4">
            <a:extLst>
              <a:ext uri="{FF2B5EF4-FFF2-40B4-BE49-F238E27FC236}">
                <a16:creationId xmlns:a16="http://schemas.microsoft.com/office/drawing/2014/main" id="{F4EBBF44-4009-F119-2F3F-0B18664C4ABE}"/>
              </a:ext>
            </a:extLst>
          </p:cNvPr>
          <p:cNvSpPr>
            <a:spLocks noGrp="1"/>
          </p:cNvSpPr>
          <p:nvPr>
            <p:ph type="sldNum" sz="quarter" idx="12"/>
          </p:nvPr>
        </p:nvSpPr>
        <p:spPr/>
        <p:txBody>
          <a:bodyPr/>
          <a:lstStyle/>
          <a:p>
            <a:fld id="{110CB1F1-ACDE-8A4D-AC9C-4F7AF82CC429}" type="slidenum">
              <a:rPr lang="en-US" smtClean="0"/>
              <a:t>47</a:t>
            </a:fld>
            <a:endParaRPr lang="en-US"/>
          </a:p>
        </p:txBody>
      </p:sp>
      <p:sp>
        <p:nvSpPr>
          <p:cNvPr id="9" name="TextBox 8">
            <a:extLst>
              <a:ext uri="{FF2B5EF4-FFF2-40B4-BE49-F238E27FC236}">
                <a16:creationId xmlns:a16="http://schemas.microsoft.com/office/drawing/2014/main" id="{2A6C4026-C653-39F8-42CC-EE62ABD8199F}"/>
              </a:ext>
            </a:extLst>
          </p:cNvPr>
          <p:cNvSpPr txBox="1"/>
          <p:nvPr/>
        </p:nvSpPr>
        <p:spPr>
          <a:xfrm>
            <a:off x="1229032" y="4011561"/>
            <a:ext cx="4354292" cy="1516657"/>
          </a:xfrm>
          <a:prstGeom prst="rect">
            <a:avLst/>
          </a:prstGeom>
          <a:noFill/>
        </p:spPr>
        <p:txBody>
          <a:bodyPr wrap="square" rtlCol="0">
            <a:spAutoFit/>
          </a:bodyPr>
          <a:lstStyle/>
          <a:p>
            <a:r>
              <a:rPr lang="en-US" dirty="0"/>
              <a:t>Squibb Terpin Hydrate &amp; Heroin</a:t>
            </a:r>
          </a:p>
          <a:p>
            <a:endParaRPr lang="en-US" dirty="0"/>
          </a:p>
          <a:p>
            <a:r>
              <a:rPr lang="en-US" dirty="0"/>
              <a:t>Terpin Hydrate	2.5 grain (162 mg)</a:t>
            </a:r>
          </a:p>
          <a:p>
            <a:endParaRPr lang="en-US" dirty="0"/>
          </a:p>
          <a:p>
            <a:r>
              <a:rPr lang="en-US" dirty="0"/>
              <a:t>Heroin 		1/50 grain (1.3 mg) </a:t>
            </a:r>
          </a:p>
        </p:txBody>
      </p:sp>
    </p:spTree>
    <p:extLst>
      <p:ext uri="{BB962C8B-B14F-4D97-AF65-F5344CB8AC3E}">
        <p14:creationId xmlns:p14="http://schemas.microsoft.com/office/powerpoint/2010/main" val="4097341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D48D-B401-F1CB-FF94-72A713C82B06}"/>
              </a:ext>
            </a:extLst>
          </p:cNvPr>
          <p:cNvSpPr>
            <a:spLocks noGrp="1"/>
          </p:cNvSpPr>
          <p:nvPr>
            <p:ph type="title"/>
          </p:nvPr>
        </p:nvSpPr>
        <p:spPr/>
        <p:txBody>
          <a:bodyPr/>
          <a:lstStyle/>
          <a:p>
            <a:r>
              <a:rPr lang="en-US" dirty="0"/>
              <a:t>			  Two Heroin Ads 	</a:t>
            </a:r>
          </a:p>
        </p:txBody>
      </p:sp>
      <p:sp>
        <p:nvSpPr>
          <p:cNvPr id="3" name="Content Placeholder 2">
            <a:extLst>
              <a:ext uri="{FF2B5EF4-FFF2-40B4-BE49-F238E27FC236}">
                <a16:creationId xmlns:a16="http://schemas.microsoft.com/office/drawing/2014/main" id="{CC2A4549-AFA4-2CD8-71CA-A5E147F84C40}"/>
              </a:ext>
            </a:extLst>
          </p:cNvPr>
          <p:cNvSpPr>
            <a:spLocks noGrp="1"/>
          </p:cNvSpPr>
          <p:nvPr>
            <p:ph idx="1"/>
          </p:nvPr>
        </p:nvSpPr>
        <p:spPr>
          <a:xfrm>
            <a:off x="1170709" y="1362488"/>
            <a:ext cx="10515600" cy="4351338"/>
          </a:xfrm>
        </p:spPr>
        <p:txBody>
          <a:bodyPr>
            <a:normAutofit/>
          </a:bodyPr>
          <a:lstStyle/>
          <a:p>
            <a:pPr marL="0" indent="0">
              <a:buNone/>
            </a:pPr>
            <a:endParaRPr lang="en-US" sz="2400" dirty="0"/>
          </a:p>
        </p:txBody>
      </p:sp>
      <p:sp>
        <p:nvSpPr>
          <p:cNvPr id="4" name="Slide Number Placeholder 3">
            <a:extLst>
              <a:ext uri="{FF2B5EF4-FFF2-40B4-BE49-F238E27FC236}">
                <a16:creationId xmlns:a16="http://schemas.microsoft.com/office/drawing/2014/main" id="{A52371F9-A6DE-8161-3AD3-EE34C9ADC101}"/>
              </a:ext>
            </a:extLst>
          </p:cNvPr>
          <p:cNvSpPr>
            <a:spLocks noGrp="1"/>
          </p:cNvSpPr>
          <p:nvPr>
            <p:ph type="sldNum" sz="quarter" idx="12"/>
          </p:nvPr>
        </p:nvSpPr>
        <p:spPr/>
        <p:txBody>
          <a:bodyPr/>
          <a:lstStyle/>
          <a:p>
            <a:fld id="{110CB1F1-ACDE-8A4D-AC9C-4F7AF82CC429}" type="slidenum">
              <a:rPr lang="en-US" smtClean="0"/>
              <a:t>48</a:t>
            </a:fld>
            <a:endParaRPr lang="en-US" dirty="0"/>
          </a:p>
        </p:txBody>
      </p:sp>
      <p:pic>
        <p:nvPicPr>
          <p:cNvPr id="6" name="Picture 5">
            <a:extLst>
              <a:ext uri="{FF2B5EF4-FFF2-40B4-BE49-F238E27FC236}">
                <a16:creationId xmlns:a16="http://schemas.microsoft.com/office/drawing/2014/main" id="{CFD6C277-0B30-97C7-1D3E-ED4EEA17485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33978" y="1830782"/>
            <a:ext cx="3112918" cy="3414750"/>
          </a:xfrm>
          <a:prstGeom prst="rect">
            <a:avLst/>
          </a:prstGeom>
        </p:spPr>
      </p:pic>
      <p:pic>
        <p:nvPicPr>
          <p:cNvPr id="8" name="Picture 7">
            <a:extLst>
              <a:ext uri="{FF2B5EF4-FFF2-40B4-BE49-F238E27FC236}">
                <a16:creationId xmlns:a16="http://schemas.microsoft.com/office/drawing/2014/main" id="{013936D5-DDA5-2274-AF01-6A08F02EA28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28509" y="1721625"/>
            <a:ext cx="3463704" cy="3414750"/>
          </a:xfrm>
          <a:prstGeom prst="rect">
            <a:avLst/>
          </a:prstGeom>
        </p:spPr>
      </p:pic>
      <p:sp>
        <p:nvSpPr>
          <p:cNvPr id="5" name="TextBox 4">
            <a:extLst>
              <a:ext uri="{FF2B5EF4-FFF2-40B4-BE49-F238E27FC236}">
                <a16:creationId xmlns:a16="http://schemas.microsoft.com/office/drawing/2014/main" id="{6A0633E3-5AE9-00AB-9538-612DAAB7BF9A}"/>
              </a:ext>
            </a:extLst>
          </p:cNvPr>
          <p:cNvSpPr txBox="1"/>
          <p:nvPr/>
        </p:nvSpPr>
        <p:spPr>
          <a:xfrm>
            <a:off x="3048000" y="6189785"/>
            <a:ext cx="2630913" cy="369332"/>
          </a:xfrm>
          <a:prstGeom prst="rect">
            <a:avLst/>
          </a:prstGeom>
          <a:noFill/>
        </p:spPr>
        <p:txBody>
          <a:bodyPr wrap="none" rtlCol="0">
            <a:spAutoFit/>
          </a:bodyPr>
          <a:lstStyle/>
          <a:p>
            <a:r>
              <a:rPr lang="en-US" dirty="0"/>
              <a:t>Ads from the early 1900s</a:t>
            </a:r>
          </a:p>
        </p:txBody>
      </p:sp>
    </p:spTree>
    <p:extLst>
      <p:ext uri="{BB962C8B-B14F-4D97-AF65-F5344CB8AC3E}">
        <p14:creationId xmlns:p14="http://schemas.microsoft.com/office/powerpoint/2010/main" val="20957090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3550-3B04-AAE7-E19E-2424163174DD}"/>
              </a:ext>
            </a:extLst>
          </p:cNvPr>
          <p:cNvSpPr>
            <a:spLocks noGrp="1"/>
          </p:cNvSpPr>
          <p:nvPr>
            <p:ph type="title"/>
          </p:nvPr>
        </p:nvSpPr>
        <p:spPr/>
        <p:txBody>
          <a:bodyPr/>
          <a:lstStyle/>
          <a:p>
            <a:r>
              <a:rPr lang="en-US" dirty="0"/>
              <a:t>	 Was Jack London a Heroin Abuser? </a:t>
            </a:r>
          </a:p>
        </p:txBody>
      </p:sp>
      <p:sp>
        <p:nvSpPr>
          <p:cNvPr id="3" name="Content Placeholder 2">
            <a:extLst>
              <a:ext uri="{FF2B5EF4-FFF2-40B4-BE49-F238E27FC236}">
                <a16:creationId xmlns:a16="http://schemas.microsoft.com/office/drawing/2014/main" id="{FF83CC37-A036-BBB3-5135-DEA18A75AE28}"/>
              </a:ext>
            </a:extLst>
          </p:cNvPr>
          <p:cNvSpPr>
            <a:spLocks noGrp="1"/>
          </p:cNvSpPr>
          <p:nvPr>
            <p:ph idx="1"/>
          </p:nvPr>
        </p:nvSpPr>
        <p:spPr>
          <a:xfrm>
            <a:off x="838200" y="1314450"/>
            <a:ext cx="10515600" cy="4862513"/>
          </a:xfrm>
        </p:spPr>
        <p:txBody>
          <a:bodyPr>
            <a:normAutofit fontScale="92500" lnSpcReduction="10000"/>
          </a:bodyPr>
          <a:lstStyle/>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r>
              <a:rPr lang="en-US" dirty="0"/>
              <a:t>	“There are a sextant, telescope. . and a tattered case containing 	vials of drugs, including an ominous concoction labeled ‘Terpin 	Hydrate and Heroin.’”</a:t>
            </a:r>
          </a:p>
          <a:p>
            <a:pPr marL="0" indent="0">
              <a:buNone/>
            </a:pPr>
            <a:r>
              <a:rPr lang="en-US" dirty="0"/>
              <a:t>			(</a:t>
            </a:r>
            <a:r>
              <a:rPr lang="en-US" i="1" dirty="0"/>
              <a:t>The Press Democrat </a:t>
            </a:r>
            <a:r>
              <a:rPr lang="en-US" dirty="0"/>
              <a:t>July 11, 1977, p 10).</a:t>
            </a:r>
          </a:p>
          <a:p>
            <a:pPr marL="0" indent="0">
              <a:buNone/>
            </a:pPr>
            <a:endParaRPr lang="en-US" dirty="0"/>
          </a:p>
        </p:txBody>
      </p:sp>
      <p:sp>
        <p:nvSpPr>
          <p:cNvPr id="4" name="Slide Number Placeholder 3">
            <a:extLst>
              <a:ext uri="{FF2B5EF4-FFF2-40B4-BE49-F238E27FC236}">
                <a16:creationId xmlns:a16="http://schemas.microsoft.com/office/drawing/2014/main" id="{665DB85D-8B8C-FDAC-F9A1-98136AB36BEC}"/>
              </a:ext>
            </a:extLst>
          </p:cNvPr>
          <p:cNvSpPr>
            <a:spLocks noGrp="1"/>
          </p:cNvSpPr>
          <p:nvPr>
            <p:ph type="sldNum" sz="quarter" idx="12"/>
          </p:nvPr>
        </p:nvSpPr>
        <p:spPr/>
        <p:txBody>
          <a:bodyPr/>
          <a:lstStyle/>
          <a:p>
            <a:fld id="{110CB1F1-ACDE-8A4D-AC9C-4F7AF82CC429}" type="slidenum">
              <a:rPr lang="en-US" smtClean="0"/>
              <a:t>49</a:t>
            </a:fld>
            <a:endParaRPr lang="en-US" dirty="0"/>
          </a:p>
        </p:txBody>
      </p:sp>
      <p:pic>
        <p:nvPicPr>
          <p:cNvPr id="6" name="Picture 5">
            <a:extLst>
              <a:ext uri="{FF2B5EF4-FFF2-40B4-BE49-F238E27FC236}">
                <a16:creationId xmlns:a16="http://schemas.microsoft.com/office/drawing/2014/main" id="{01442551-47E6-D981-4235-6D23025EF8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27860" y="1498601"/>
            <a:ext cx="7772400" cy="2669540"/>
          </a:xfrm>
          <a:prstGeom prst="rect">
            <a:avLst/>
          </a:prstGeom>
        </p:spPr>
      </p:pic>
    </p:spTree>
    <p:extLst>
      <p:ext uri="{BB962C8B-B14F-4D97-AF65-F5344CB8AC3E}">
        <p14:creationId xmlns:p14="http://schemas.microsoft.com/office/powerpoint/2010/main" val="3551316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364DB-8B52-F8B1-D644-06269E935812}"/>
              </a:ext>
            </a:extLst>
          </p:cNvPr>
          <p:cNvSpPr>
            <a:spLocks noGrp="1"/>
          </p:cNvSpPr>
          <p:nvPr>
            <p:ph type="title"/>
          </p:nvPr>
        </p:nvSpPr>
        <p:spPr/>
        <p:txBody>
          <a:bodyPr/>
          <a:lstStyle/>
          <a:p>
            <a:r>
              <a:rPr lang="en-US" dirty="0"/>
              <a:t> 		(1) Rheumatism in Jack London’s </a:t>
            </a:r>
            <a:br>
              <a:rPr lang="en-US" dirty="0"/>
            </a:br>
            <a:r>
              <a:rPr lang="en-US" dirty="0"/>
              <a:t>			       Life and Literature</a:t>
            </a:r>
          </a:p>
        </p:txBody>
      </p:sp>
      <p:sp>
        <p:nvSpPr>
          <p:cNvPr id="4" name="Slide Number Placeholder 3">
            <a:extLst>
              <a:ext uri="{FF2B5EF4-FFF2-40B4-BE49-F238E27FC236}">
                <a16:creationId xmlns:a16="http://schemas.microsoft.com/office/drawing/2014/main" id="{9480D0CC-0E32-65FA-3668-96A954DF3A04}"/>
              </a:ext>
            </a:extLst>
          </p:cNvPr>
          <p:cNvSpPr>
            <a:spLocks noGrp="1"/>
          </p:cNvSpPr>
          <p:nvPr>
            <p:ph type="sldNum" sz="quarter" idx="12"/>
          </p:nvPr>
        </p:nvSpPr>
        <p:spPr/>
        <p:txBody>
          <a:bodyPr/>
          <a:lstStyle/>
          <a:p>
            <a:fld id="{110CB1F1-ACDE-8A4D-AC9C-4F7AF82CC429}" type="slidenum">
              <a:rPr lang="en-US" smtClean="0"/>
              <a:t>5</a:t>
            </a:fld>
            <a:endParaRPr lang="en-US" dirty="0"/>
          </a:p>
        </p:txBody>
      </p:sp>
      <p:sp>
        <p:nvSpPr>
          <p:cNvPr id="7" name="Content Placeholder 6">
            <a:extLst>
              <a:ext uri="{FF2B5EF4-FFF2-40B4-BE49-F238E27FC236}">
                <a16:creationId xmlns:a16="http://schemas.microsoft.com/office/drawing/2014/main" id="{E52FDFF4-0868-1A48-AAAB-06F2CDFB4EB0}"/>
              </a:ext>
            </a:extLst>
          </p:cNvPr>
          <p:cNvSpPr>
            <a:spLocks noGrp="1"/>
          </p:cNvSpPr>
          <p:nvPr>
            <p:ph idx="1"/>
          </p:nvPr>
        </p:nvSpPr>
        <p:spPr>
          <a:xfrm>
            <a:off x="874889" y="1847850"/>
            <a:ext cx="10515600" cy="4351338"/>
          </a:xfrm>
        </p:spPr>
        <p:txBody>
          <a:bodyPr>
            <a:normAutofit fontScale="92500" lnSpcReduction="20000"/>
          </a:bodyPr>
          <a:lstStyle/>
          <a:p>
            <a:pPr marL="0" indent="0">
              <a:buNone/>
            </a:pPr>
            <a:r>
              <a:rPr lang="en-US" dirty="0"/>
              <a:t>Letter to Edgar G. Sisson (Feb 15, 1915)</a:t>
            </a:r>
          </a:p>
          <a:p>
            <a:pPr marL="0" indent="0">
              <a:buNone/>
            </a:pPr>
            <a:r>
              <a:rPr lang="en-US" dirty="0"/>
              <a:t>“Have been laid up with inflammatory</a:t>
            </a:r>
          </a:p>
          <a:p>
            <a:pPr marL="0" indent="0">
              <a:buNone/>
            </a:pPr>
            <a:r>
              <a:rPr lang="en-US" dirty="0"/>
              <a:t>rheumatism.” </a:t>
            </a:r>
          </a:p>
          <a:p>
            <a:pPr marL="0" indent="0">
              <a:buNone/>
            </a:pPr>
            <a:r>
              <a:rPr lang="en-US" sz="1900" dirty="0"/>
              <a:t>	</a:t>
            </a:r>
            <a:r>
              <a:rPr lang="en-US" sz="2200" dirty="0"/>
              <a:t>Labor et al. (ed),</a:t>
            </a:r>
            <a:r>
              <a:rPr lang="en-US" sz="2200" i="1" dirty="0"/>
              <a:t> Letters, </a:t>
            </a:r>
            <a:r>
              <a:rPr lang="en-US" sz="2200" dirty="0"/>
              <a:t>V3 p 1427.</a:t>
            </a:r>
          </a:p>
          <a:p>
            <a:pPr marL="0" indent="0">
              <a:buNone/>
            </a:pPr>
            <a:endParaRPr lang="en-US" sz="2200" dirty="0"/>
          </a:p>
          <a:p>
            <a:pPr marL="0" indent="0">
              <a:buNone/>
            </a:pPr>
            <a:r>
              <a:rPr lang="en-US" sz="2400" i="1" dirty="0"/>
              <a:t>	Michael Brother of Jerry </a:t>
            </a:r>
            <a:r>
              <a:rPr lang="en-US" sz="2400" dirty="0"/>
              <a:t>(1915)</a:t>
            </a:r>
          </a:p>
          <a:p>
            <a:pPr marL="0" indent="0">
              <a:buNone/>
            </a:pPr>
            <a:r>
              <a:rPr lang="en-US" sz="2400" dirty="0"/>
              <a:t>“Rheumatism is still the great mystery,” Doctor </a:t>
            </a:r>
          </a:p>
          <a:p>
            <a:pPr marL="0" indent="0">
              <a:buNone/>
            </a:pPr>
            <a:r>
              <a:rPr lang="en-US" sz="2400" dirty="0"/>
              <a:t>Emory said. . .”It’s almost individual, there are so </a:t>
            </a:r>
          </a:p>
          <a:p>
            <a:pPr marL="0" indent="0">
              <a:buNone/>
            </a:pPr>
            <a:r>
              <a:rPr lang="en-US" sz="2400" dirty="0"/>
              <a:t>many varieties of it. Each man has a kind</a:t>
            </a:r>
          </a:p>
          <a:p>
            <a:pPr marL="0" indent="0">
              <a:buNone/>
            </a:pPr>
            <a:r>
              <a:rPr lang="en-US" sz="2400" dirty="0"/>
              <a:t>of his own.”  	</a:t>
            </a:r>
          </a:p>
          <a:p>
            <a:pPr marL="0" indent="0">
              <a:buNone/>
            </a:pPr>
            <a:r>
              <a:rPr lang="en-US" sz="2400" dirty="0"/>
              <a:t>	</a:t>
            </a:r>
            <a:r>
              <a:rPr lang="en-US" sz="2000" i="1" dirty="0"/>
              <a:t>Michael Brother of Jerry, </a:t>
            </a:r>
            <a:r>
              <a:rPr lang="en-US" sz="2000" dirty="0"/>
              <a:t>C19, p 165, 1917.</a:t>
            </a:r>
          </a:p>
          <a:p>
            <a:pPr marL="0" indent="0">
              <a:buNone/>
            </a:pPr>
            <a:endParaRPr lang="en-US" sz="2200" dirty="0"/>
          </a:p>
        </p:txBody>
      </p:sp>
      <p:pic>
        <p:nvPicPr>
          <p:cNvPr id="5" name="Picture 4">
            <a:extLst>
              <a:ext uri="{FF2B5EF4-FFF2-40B4-BE49-F238E27FC236}">
                <a16:creationId xmlns:a16="http://schemas.microsoft.com/office/drawing/2014/main" id="{11EF654B-F6E3-E30F-8482-ABD42AB75C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95919" y="2335986"/>
            <a:ext cx="2743200" cy="3006090"/>
          </a:xfrm>
          <a:prstGeom prst="rect">
            <a:avLst/>
          </a:prstGeom>
        </p:spPr>
      </p:pic>
    </p:spTree>
    <p:extLst>
      <p:ext uri="{BB962C8B-B14F-4D97-AF65-F5344CB8AC3E}">
        <p14:creationId xmlns:p14="http://schemas.microsoft.com/office/powerpoint/2010/main" val="982494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8E8ED-AABA-AF01-4095-859EDC460FED}"/>
              </a:ext>
            </a:extLst>
          </p:cNvPr>
          <p:cNvSpPr>
            <a:spLocks noGrp="1"/>
          </p:cNvSpPr>
          <p:nvPr>
            <p:ph type="title"/>
          </p:nvPr>
        </p:nvSpPr>
        <p:spPr/>
        <p:txBody>
          <a:bodyPr/>
          <a:lstStyle/>
          <a:p>
            <a:r>
              <a:rPr lang="en-US" dirty="0"/>
              <a:t>        Heroin in Jack London’s Medicine Case </a:t>
            </a:r>
            <a:br>
              <a:rPr lang="en-US" dirty="0"/>
            </a:br>
            <a:endParaRPr lang="en-US" dirty="0"/>
          </a:p>
        </p:txBody>
      </p:sp>
      <p:pic>
        <p:nvPicPr>
          <p:cNvPr id="7" name="Content Placeholder 6">
            <a:extLst>
              <a:ext uri="{FF2B5EF4-FFF2-40B4-BE49-F238E27FC236}">
                <a16:creationId xmlns:a16="http://schemas.microsoft.com/office/drawing/2014/main" id="{35C99719-1953-A8E6-8F62-E0FFB669D524}"/>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211580" y="1713548"/>
            <a:ext cx="3421156" cy="4503420"/>
          </a:xfrm>
          <a:prstGeom prst="rect">
            <a:avLst/>
          </a:prstGeom>
        </p:spPr>
      </p:pic>
      <p:sp>
        <p:nvSpPr>
          <p:cNvPr id="4" name="Content Placeholder 3">
            <a:extLst>
              <a:ext uri="{FF2B5EF4-FFF2-40B4-BE49-F238E27FC236}">
                <a16:creationId xmlns:a16="http://schemas.microsoft.com/office/drawing/2014/main" id="{400DA481-DC6A-3116-24E0-98E7EC29D6D7}"/>
              </a:ext>
            </a:extLst>
          </p:cNvPr>
          <p:cNvSpPr>
            <a:spLocks noGrp="1"/>
          </p:cNvSpPr>
          <p:nvPr>
            <p:ph sz="half" idx="2"/>
          </p:nvPr>
        </p:nvSpPr>
        <p:spPr>
          <a:xfrm>
            <a:off x="5303520" y="1794509"/>
            <a:ext cx="6427470" cy="3936683"/>
          </a:xfrm>
        </p:spPr>
        <p:txBody>
          <a:bodyPr>
            <a:normAutofit/>
          </a:bodyPr>
          <a:lstStyle/>
          <a:p>
            <a:pPr marL="0" indent="0">
              <a:buNone/>
            </a:pPr>
            <a:r>
              <a:rPr lang="en-US" dirty="0"/>
              <a:t>Andrew Sinclair  (1935-2019)</a:t>
            </a:r>
          </a:p>
          <a:p>
            <a:pPr marL="0" indent="0">
              <a:buNone/>
            </a:pPr>
            <a:endParaRPr lang="en-US" dirty="0"/>
          </a:p>
          <a:p>
            <a:pPr marL="0" indent="0">
              <a:buNone/>
            </a:pPr>
            <a:r>
              <a:rPr lang="en-US" dirty="0"/>
              <a:t>“The medicine case still on display. . contains heroin, morphine, and opium. . .in other words, he was taking the fatal ‘uppers and downers’ of modern pill pushers.” </a:t>
            </a:r>
          </a:p>
          <a:p>
            <a:pPr marL="0" indent="0">
              <a:buNone/>
            </a:pPr>
            <a:r>
              <a:rPr lang="en-US" dirty="0"/>
              <a:t>(</a:t>
            </a:r>
            <a:r>
              <a:rPr lang="en-US" i="1" dirty="0"/>
              <a:t>Jack. A Biography</a:t>
            </a:r>
            <a:r>
              <a:rPr lang="en-US" dirty="0"/>
              <a:t>. NY: Harper &amp; Row     	1977, p 218)</a:t>
            </a:r>
          </a:p>
          <a:p>
            <a:pPr marL="0" indent="0">
              <a:buNone/>
            </a:pPr>
            <a:endParaRPr lang="en-US" dirty="0"/>
          </a:p>
        </p:txBody>
      </p:sp>
      <p:sp>
        <p:nvSpPr>
          <p:cNvPr id="5" name="Slide Number Placeholder 4">
            <a:extLst>
              <a:ext uri="{FF2B5EF4-FFF2-40B4-BE49-F238E27FC236}">
                <a16:creationId xmlns:a16="http://schemas.microsoft.com/office/drawing/2014/main" id="{079B9A56-DEA0-93D3-56BD-F4E27A3D9D65}"/>
              </a:ext>
            </a:extLst>
          </p:cNvPr>
          <p:cNvSpPr>
            <a:spLocks noGrp="1"/>
          </p:cNvSpPr>
          <p:nvPr>
            <p:ph type="sldNum" sz="quarter" idx="12"/>
          </p:nvPr>
        </p:nvSpPr>
        <p:spPr/>
        <p:txBody>
          <a:bodyPr/>
          <a:lstStyle/>
          <a:p>
            <a:fld id="{110CB1F1-ACDE-8A4D-AC9C-4F7AF82CC429}" type="slidenum">
              <a:rPr lang="en-US" smtClean="0"/>
              <a:t>50</a:t>
            </a:fld>
            <a:endParaRPr lang="en-US"/>
          </a:p>
        </p:txBody>
      </p:sp>
    </p:spTree>
    <p:extLst>
      <p:ext uri="{BB962C8B-B14F-4D97-AF65-F5344CB8AC3E}">
        <p14:creationId xmlns:p14="http://schemas.microsoft.com/office/powerpoint/2010/main" val="10168505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5CEBE-9D54-F9D1-8AC6-F093169289B8}"/>
              </a:ext>
            </a:extLst>
          </p:cNvPr>
          <p:cNvSpPr>
            <a:spLocks noGrp="1"/>
          </p:cNvSpPr>
          <p:nvPr>
            <p:ph type="title"/>
          </p:nvPr>
        </p:nvSpPr>
        <p:spPr/>
        <p:txBody>
          <a:bodyPr/>
          <a:lstStyle/>
          <a:p>
            <a:r>
              <a:rPr lang="en-US" dirty="0"/>
              <a:t>	Heroin in Jack London’s Medicine Case</a:t>
            </a:r>
          </a:p>
        </p:txBody>
      </p:sp>
      <p:pic>
        <p:nvPicPr>
          <p:cNvPr id="7" name="Content Placeholder 6">
            <a:extLst>
              <a:ext uri="{FF2B5EF4-FFF2-40B4-BE49-F238E27FC236}">
                <a16:creationId xmlns:a16="http://schemas.microsoft.com/office/drawing/2014/main" id="{201A48C2-5603-D325-98D7-225E034C2316}"/>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842491" y="1690688"/>
            <a:ext cx="2761537" cy="4351338"/>
          </a:xfrm>
          <a:prstGeom prst="rect">
            <a:avLst/>
          </a:prstGeom>
        </p:spPr>
      </p:pic>
      <p:sp>
        <p:nvSpPr>
          <p:cNvPr id="4" name="Content Placeholder 3">
            <a:extLst>
              <a:ext uri="{FF2B5EF4-FFF2-40B4-BE49-F238E27FC236}">
                <a16:creationId xmlns:a16="http://schemas.microsoft.com/office/drawing/2014/main" id="{A5B888DB-2821-C4BA-C05C-42C8230C0111}"/>
              </a:ext>
            </a:extLst>
          </p:cNvPr>
          <p:cNvSpPr>
            <a:spLocks noGrp="1"/>
          </p:cNvSpPr>
          <p:nvPr>
            <p:ph sz="half" idx="2"/>
          </p:nvPr>
        </p:nvSpPr>
        <p:spPr>
          <a:xfrm>
            <a:off x="5237922" y="1825625"/>
            <a:ext cx="6115878" cy="4351338"/>
          </a:xfrm>
        </p:spPr>
        <p:txBody>
          <a:bodyPr>
            <a:normAutofit lnSpcReduction="10000"/>
          </a:bodyPr>
          <a:lstStyle/>
          <a:p>
            <a:pPr marL="0" indent="0">
              <a:buNone/>
            </a:pPr>
            <a:r>
              <a:rPr lang="en-US" dirty="0"/>
              <a:t>       E. L. Doctorow (1931-2015) </a:t>
            </a:r>
          </a:p>
          <a:p>
            <a:pPr marL="0" indent="0">
              <a:buNone/>
            </a:pPr>
            <a:endParaRPr lang="en-US" dirty="0"/>
          </a:p>
          <a:p>
            <a:pPr marL="0" indent="0">
              <a:buNone/>
            </a:pPr>
            <a:r>
              <a:rPr lang="en-US" dirty="0"/>
              <a:t>“his death at forty, [was] of uremia, or stroke, or accidental overdose of his painkiller of preference, heroin” (p 3, 1990). </a:t>
            </a:r>
          </a:p>
          <a:p>
            <a:pPr marL="0" indent="0">
              <a:buNone/>
            </a:pPr>
            <a:endParaRPr lang="en-US" dirty="0"/>
          </a:p>
          <a:p>
            <a:pPr marL="0" indent="0">
              <a:buNone/>
            </a:pPr>
            <a:r>
              <a:rPr lang="en-US" sz="2600" i="1" dirty="0"/>
              <a:t>Jack London, Hemingway and the Constitution; Selected Essays 1977-1992, </a:t>
            </a:r>
            <a:r>
              <a:rPr lang="en-US" sz="2600" dirty="0"/>
              <a:t>New York: Random House, 1993.</a:t>
            </a:r>
          </a:p>
          <a:p>
            <a:pPr marL="0" indent="0">
              <a:buNone/>
            </a:pPr>
            <a:endParaRPr lang="en-US" dirty="0"/>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2CB58665-A772-1073-11F5-0608400AF22B}"/>
              </a:ext>
            </a:extLst>
          </p:cNvPr>
          <p:cNvSpPr>
            <a:spLocks noGrp="1"/>
          </p:cNvSpPr>
          <p:nvPr>
            <p:ph type="sldNum" sz="quarter" idx="12"/>
          </p:nvPr>
        </p:nvSpPr>
        <p:spPr/>
        <p:txBody>
          <a:bodyPr/>
          <a:lstStyle/>
          <a:p>
            <a:fld id="{110CB1F1-ACDE-8A4D-AC9C-4F7AF82CC429}" type="slidenum">
              <a:rPr lang="en-US" smtClean="0"/>
              <a:t>51</a:t>
            </a:fld>
            <a:endParaRPr lang="en-US"/>
          </a:p>
        </p:txBody>
      </p:sp>
    </p:spTree>
    <p:extLst>
      <p:ext uri="{BB962C8B-B14F-4D97-AF65-F5344CB8AC3E}">
        <p14:creationId xmlns:p14="http://schemas.microsoft.com/office/powerpoint/2010/main" val="3115200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D78DD-445E-664F-C071-21539F6AB5AC}"/>
              </a:ext>
            </a:extLst>
          </p:cNvPr>
          <p:cNvSpPr>
            <a:spLocks noGrp="1"/>
          </p:cNvSpPr>
          <p:nvPr>
            <p:ph type="title"/>
          </p:nvPr>
        </p:nvSpPr>
        <p:spPr/>
        <p:txBody>
          <a:bodyPr/>
          <a:lstStyle/>
          <a:p>
            <a:r>
              <a:rPr lang="en-US" dirty="0"/>
              <a:t>       Heroin in Jack London’s Medicine Case</a:t>
            </a:r>
          </a:p>
        </p:txBody>
      </p:sp>
      <p:pic>
        <p:nvPicPr>
          <p:cNvPr id="8" name="Content Placeholder 7">
            <a:extLst>
              <a:ext uri="{FF2B5EF4-FFF2-40B4-BE49-F238E27FC236}">
                <a16:creationId xmlns:a16="http://schemas.microsoft.com/office/drawing/2014/main" id="{FDD55315-BB7E-01EF-6FD8-F41B1A54944F}"/>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838200" y="1558977"/>
            <a:ext cx="5181600" cy="2647263"/>
          </a:xfrm>
          <a:prstGeom prst="rect">
            <a:avLst/>
          </a:prstGeom>
        </p:spPr>
      </p:pic>
      <p:sp>
        <p:nvSpPr>
          <p:cNvPr id="4" name="Content Placeholder 3">
            <a:extLst>
              <a:ext uri="{FF2B5EF4-FFF2-40B4-BE49-F238E27FC236}">
                <a16:creationId xmlns:a16="http://schemas.microsoft.com/office/drawing/2014/main" id="{2EB96618-53EF-F1EE-F3A4-95748D86CD51}"/>
              </a:ext>
            </a:extLst>
          </p:cNvPr>
          <p:cNvSpPr>
            <a:spLocks noGrp="1"/>
          </p:cNvSpPr>
          <p:nvPr>
            <p:ph sz="half" idx="2"/>
          </p:nvPr>
        </p:nvSpPr>
        <p:spPr/>
        <p:txBody>
          <a:bodyPr/>
          <a:lstStyle/>
          <a:p>
            <a:pPr marL="0" indent="0">
              <a:buNone/>
            </a:pPr>
            <a:r>
              <a:rPr lang="en-US" dirty="0"/>
              <a:t> Meir Kryger, MD (1947-     )</a:t>
            </a:r>
          </a:p>
          <a:p>
            <a:pPr marL="0" indent="0">
              <a:buNone/>
            </a:pPr>
            <a:endParaRPr lang="en-US" dirty="0"/>
          </a:p>
          <a:p>
            <a:pPr marL="0" indent="0">
              <a:buNone/>
            </a:pPr>
            <a:r>
              <a:rPr lang="en-US" dirty="0"/>
              <a:t>“The medical kit from the </a:t>
            </a:r>
            <a:r>
              <a:rPr lang="en-US" i="1" dirty="0"/>
              <a:t>Snark</a:t>
            </a:r>
            <a:r>
              <a:rPr lang="en-US" dirty="0"/>
              <a:t>, shows a vial labeled ‘heroin’ (Figure 2) [</a:t>
            </a:r>
            <a:r>
              <a:rPr lang="en-US" i="1" dirty="0"/>
              <a:t>sic</a:t>
            </a:r>
            <a:r>
              <a:rPr lang="en-US" dirty="0"/>
              <a:t>].” </a:t>
            </a:r>
          </a:p>
          <a:p>
            <a:pPr marL="0" indent="0">
              <a:buNone/>
            </a:pP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3D3B0FFB-B2DC-D07E-01A2-842C9451F536}"/>
              </a:ext>
            </a:extLst>
          </p:cNvPr>
          <p:cNvSpPr>
            <a:spLocks noGrp="1"/>
          </p:cNvSpPr>
          <p:nvPr>
            <p:ph type="sldNum" sz="quarter" idx="12"/>
          </p:nvPr>
        </p:nvSpPr>
        <p:spPr/>
        <p:txBody>
          <a:bodyPr/>
          <a:lstStyle/>
          <a:p>
            <a:fld id="{110CB1F1-ACDE-8A4D-AC9C-4F7AF82CC429}" type="slidenum">
              <a:rPr lang="en-US" smtClean="0"/>
              <a:t>52</a:t>
            </a:fld>
            <a:endParaRPr lang="en-US"/>
          </a:p>
        </p:txBody>
      </p:sp>
      <p:sp>
        <p:nvSpPr>
          <p:cNvPr id="6" name="TextBox 5">
            <a:extLst>
              <a:ext uri="{FF2B5EF4-FFF2-40B4-BE49-F238E27FC236}">
                <a16:creationId xmlns:a16="http://schemas.microsoft.com/office/drawing/2014/main" id="{8F15F874-8EEB-ED86-2979-1406912C732C}"/>
              </a:ext>
            </a:extLst>
          </p:cNvPr>
          <p:cNvSpPr txBox="1"/>
          <p:nvPr/>
        </p:nvSpPr>
        <p:spPr>
          <a:xfrm>
            <a:off x="6172200" y="4480560"/>
            <a:ext cx="8222856" cy="646331"/>
          </a:xfrm>
          <a:prstGeom prst="rect">
            <a:avLst/>
          </a:prstGeom>
          <a:noFill/>
        </p:spPr>
        <p:txBody>
          <a:bodyPr wrap="square" rtlCol="0">
            <a:spAutoFit/>
          </a:bodyPr>
          <a:lstStyle/>
          <a:p>
            <a:r>
              <a:rPr lang="en-US" dirty="0"/>
              <a:t>Kryger, M., “Jack London’s Sleep”, </a:t>
            </a:r>
            <a:r>
              <a:rPr lang="en-US" i="1" dirty="0"/>
              <a:t>J Clin Sleep Medicine </a:t>
            </a:r>
          </a:p>
          <a:p>
            <a:r>
              <a:rPr lang="en-US" i="1" dirty="0"/>
              <a:t>	</a:t>
            </a:r>
            <a:r>
              <a:rPr lang="en-US" dirty="0"/>
              <a:t>12(11):1545-1547 (2016).</a:t>
            </a:r>
          </a:p>
        </p:txBody>
      </p:sp>
      <p:pic>
        <p:nvPicPr>
          <p:cNvPr id="10" name="Picture 9">
            <a:extLst>
              <a:ext uri="{FF2B5EF4-FFF2-40B4-BE49-F238E27FC236}">
                <a16:creationId xmlns:a16="http://schemas.microsoft.com/office/drawing/2014/main" id="{5CBDAF60-75E8-7BC9-0A04-A9CA5D4290F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200" y="4206239"/>
            <a:ext cx="4783111" cy="2515235"/>
          </a:xfrm>
          <a:prstGeom prst="rect">
            <a:avLst/>
          </a:prstGeom>
        </p:spPr>
      </p:pic>
    </p:spTree>
    <p:extLst>
      <p:ext uri="{BB962C8B-B14F-4D97-AF65-F5344CB8AC3E}">
        <p14:creationId xmlns:p14="http://schemas.microsoft.com/office/powerpoint/2010/main" val="38642297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1A91-E8ED-22C6-A655-37678E8557A6}"/>
              </a:ext>
            </a:extLst>
          </p:cNvPr>
          <p:cNvSpPr>
            <a:spLocks noGrp="1"/>
          </p:cNvSpPr>
          <p:nvPr>
            <p:ph type="title"/>
          </p:nvPr>
        </p:nvSpPr>
        <p:spPr/>
        <p:txBody>
          <a:bodyPr>
            <a:normAutofit/>
          </a:bodyPr>
          <a:lstStyle/>
          <a:p>
            <a:r>
              <a:rPr lang="en-US" sz="4000" dirty="0"/>
              <a:t>  		The Vial of Terpin Hydrate &amp; Heroin </a:t>
            </a:r>
            <a:br>
              <a:rPr lang="en-US" sz="4000" dirty="0"/>
            </a:br>
            <a:r>
              <a:rPr lang="en-US" sz="4000" dirty="0"/>
              <a:t>			    in the Medicine Case </a:t>
            </a:r>
          </a:p>
        </p:txBody>
      </p:sp>
      <p:pic>
        <p:nvPicPr>
          <p:cNvPr id="6" name="Content Placeholder 5">
            <a:extLst>
              <a:ext uri="{FF2B5EF4-FFF2-40B4-BE49-F238E27FC236}">
                <a16:creationId xmlns:a16="http://schemas.microsoft.com/office/drawing/2014/main" id="{00036797-7D58-2BF0-B62D-55E05A0584D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845224" y="1825625"/>
            <a:ext cx="8501552" cy="4351338"/>
          </a:xfrm>
        </p:spPr>
      </p:pic>
      <p:sp>
        <p:nvSpPr>
          <p:cNvPr id="4" name="Slide Number Placeholder 3">
            <a:extLst>
              <a:ext uri="{FF2B5EF4-FFF2-40B4-BE49-F238E27FC236}">
                <a16:creationId xmlns:a16="http://schemas.microsoft.com/office/drawing/2014/main" id="{3D8DA12A-D20C-ABF1-FD72-8AAD7165BBFD}"/>
              </a:ext>
            </a:extLst>
          </p:cNvPr>
          <p:cNvSpPr>
            <a:spLocks noGrp="1"/>
          </p:cNvSpPr>
          <p:nvPr>
            <p:ph type="sldNum" sz="quarter" idx="12"/>
          </p:nvPr>
        </p:nvSpPr>
        <p:spPr/>
        <p:txBody>
          <a:bodyPr/>
          <a:lstStyle/>
          <a:p>
            <a:fld id="{110CB1F1-ACDE-8A4D-AC9C-4F7AF82CC429}" type="slidenum">
              <a:rPr lang="en-US" smtClean="0"/>
              <a:t>53</a:t>
            </a:fld>
            <a:endParaRPr lang="en-US" dirty="0"/>
          </a:p>
        </p:txBody>
      </p:sp>
      <p:sp>
        <p:nvSpPr>
          <p:cNvPr id="10" name="Right Arrow 9">
            <a:extLst>
              <a:ext uri="{FF2B5EF4-FFF2-40B4-BE49-F238E27FC236}">
                <a16:creationId xmlns:a16="http://schemas.microsoft.com/office/drawing/2014/main" id="{2B01682E-35E0-4AD9-B58B-FCD66877826D}"/>
              </a:ext>
            </a:extLst>
          </p:cNvPr>
          <p:cNvSpPr/>
          <p:nvPr/>
        </p:nvSpPr>
        <p:spPr>
          <a:xfrm>
            <a:off x="1081668" y="3200400"/>
            <a:ext cx="3066586" cy="22860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05735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AB458-9A37-DF2D-66CD-827F4CC6E586}"/>
              </a:ext>
            </a:extLst>
          </p:cNvPr>
          <p:cNvSpPr>
            <a:spLocks noGrp="1"/>
          </p:cNvSpPr>
          <p:nvPr>
            <p:ph type="title"/>
          </p:nvPr>
        </p:nvSpPr>
        <p:spPr/>
        <p:txBody>
          <a:bodyPr/>
          <a:lstStyle/>
          <a:p>
            <a:r>
              <a:rPr lang="en-US" dirty="0"/>
              <a:t>	    Today’s Terpin Hydrate &amp; Heroin=</a:t>
            </a:r>
            <a:br>
              <a:rPr lang="en-US" dirty="0"/>
            </a:br>
            <a:r>
              <a:rPr lang="en-US" dirty="0"/>
              <a:t>		     Guaifenesin &amp; Codeine</a:t>
            </a:r>
          </a:p>
        </p:txBody>
      </p:sp>
      <p:sp>
        <p:nvSpPr>
          <p:cNvPr id="5" name="Slide Number Placeholder 4">
            <a:extLst>
              <a:ext uri="{FF2B5EF4-FFF2-40B4-BE49-F238E27FC236}">
                <a16:creationId xmlns:a16="http://schemas.microsoft.com/office/drawing/2014/main" id="{C4F3FC7F-D8A0-612C-8867-D1E66FF54122}"/>
              </a:ext>
            </a:extLst>
          </p:cNvPr>
          <p:cNvSpPr>
            <a:spLocks noGrp="1"/>
          </p:cNvSpPr>
          <p:nvPr>
            <p:ph type="sldNum" sz="quarter" idx="12"/>
          </p:nvPr>
        </p:nvSpPr>
        <p:spPr/>
        <p:txBody>
          <a:bodyPr/>
          <a:lstStyle/>
          <a:p>
            <a:fld id="{110CB1F1-ACDE-8A4D-AC9C-4F7AF82CC429}" type="slidenum">
              <a:rPr lang="en-US" smtClean="0"/>
              <a:t>54</a:t>
            </a:fld>
            <a:endParaRPr lang="en-US"/>
          </a:p>
        </p:txBody>
      </p:sp>
      <p:sp>
        <p:nvSpPr>
          <p:cNvPr id="18" name="Content Placeholder 17">
            <a:extLst>
              <a:ext uri="{FF2B5EF4-FFF2-40B4-BE49-F238E27FC236}">
                <a16:creationId xmlns:a16="http://schemas.microsoft.com/office/drawing/2014/main" id="{EC3F7A0E-52D2-DDF9-759B-085468A1FF7A}"/>
              </a:ext>
            </a:extLst>
          </p:cNvPr>
          <p:cNvSpPr>
            <a:spLocks noGrp="1"/>
          </p:cNvSpPr>
          <p:nvPr>
            <p:ph sz="half" idx="2"/>
          </p:nvPr>
        </p:nvSpPr>
        <p:spPr>
          <a:xfrm>
            <a:off x="5656006" y="1690688"/>
            <a:ext cx="5638800" cy="4598988"/>
          </a:xfrm>
        </p:spPr>
        <p:txBody>
          <a:bodyPr/>
          <a:lstStyle/>
          <a:p>
            <a:pPr marL="0" indent="0">
              <a:buNone/>
            </a:pPr>
            <a:r>
              <a:rPr lang="en-US" sz="2400" dirty="0" err="1"/>
              <a:t>Cheratussin</a:t>
            </a:r>
            <a:r>
              <a:rPr lang="en-US" sz="2400" dirty="0"/>
              <a:t> AC (American Codeine) formula</a:t>
            </a:r>
          </a:p>
          <a:p>
            <a:pPr marL="0" indent="0">
              <a:buNone/>
            </a:pPr>
            <a:endParaRPr lang="en-US" sz="2400" dirty="0"/>
          </a:p>
        </p:txBody>
      </p:sp>
      <p:sp>
        <p:nvSpPr>
          <p:cNvPr id="20" name="Content Placeholder 19">
            <a:extLst>
              <a:ext uri="{FF2B5EF4-FFF2-40B4-BE49-F238E27FC236}">
                <a16:creationId xmlns:a16="http://schemas.microsoft.com/office/drawing/2014/main" id="{FED7ACB9-4E70-EF21-2521-458D61236A30}"/>
              </a:ext>
            </a:extLst>
          </p:cNvPr>
          <p:cNvSpPr>
            <a:spLocks noGrp="1"/>
          </p:cNvSpPr>
          <p:nvPr>
            <p:ph sz="half" idx="1"/>
          </p:nvPr>
        </p:nvSpPr>
        <p:spPr>
          <a:xfrm>
            <a:off x="261258" y="1600200"/>
            <a:ext cx="4802356" cy="4576763"/>
          </a:xfrm>
        </p:spPr>
        <p:txBody>
          <a:bodyPr/>
          <a:lstStyle/>
          <a:p>
            <a:pPr marL="0" indent="0">
              <a:buNone/>
            </a:pPr>
            <a:r>
              <a:rPr lang="en-US" sz="2400" dirty="0"/>
              <a:t>Robitussin AC </a:t>
            </a:r>
          </a:p>
          <a:p>
            <a:pPr marL="0" indent="0">
              <a:buNone/>
            </a:pPr>
            <a:r>
              <a:rPr lang="en-US" sz="2400" dirty="0"/>
              <a:t>Replaced in 20023 with many generic products.  </a:t>
            </a:r>
          </a:p>
          <a:p>
            <a:pPr marL="0" indent="0">
              <a:buNone/>
            </a:pPr>
            <a:r>
              <a:rPr lang="en-US" sz="2400" dirty="0"/>
              <a:t>   </a:t>
            </a:r>
          </a:p>
        </p:txBody>
      </p:sp>
      <p:pic>
        <p:nvPicPr>
          <p:cNvPr id="4" name="Picture 3">
            <a:extLst>
              <a:ext uri="{FF2B5EF4-FFF2-40B4-BE49-F238E27FC236}">
                <a16:creationId xmlns:a16="http://schemas.microsoft.com/office/drawing/2014/main" id="{5C248521-E70F-099B-FF4A-267F80F67D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91299" y="2525215"/>
            <a:ext cx="2458357" cy="3476171"/>
          </a:xfrm>
          <a:prstGeom prst="rect">
            <a:avLst/>
          </a:prstGeom>
        </p:spPr>
      </p:pic>
      <p:pic>
        <p:nvPicPr>
          <p:cNvPr id="7" name="Picture 6">
            <a:extLst>
              <a:ext uri="{FF2B5EF4-FFF2-40B4-BE49-F238E27FC236}">
                <a16:creationId xmlns:a16="http://schemas.microsoft.com/office/drawing/2014/main" id="{92D778ED-1115-A45C-148D-9A1B5CE0047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8200" y="3303639"/>
            <a:ext cx="3448665" cy="3372479"/>
          </a:xfrm>
          <a:prstGeom prst="rect">
            <a:avLst/>
          </a:prstGeom>
        </p:spPr>
      </p:pic>
    </p:spTree>
    <p:extLst>
      <p:ext uri="{BB962C8B-B14F-4D97-AF65-F5344CB8AC3E}">
        <p14:creationId xmlns:p14="http://schemas.microsoft.com/office/powerpoint/2010/main" val="21366621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4C14A-2920-F9ED-3020-4E113E03E2DA}"/>
              </a:ext>
            </a:extLst>
          </p:cNvPr>
          <p:cNvSpPr>
            <a:spLocks noGrp="1"/>
          </p:cNvSpPr>
          <p:nvPr>
            <p:ph type="title"/>
          </p:nvPr>
        </p:nvSpPr>
        <p:spPr/>
        <p:txBody>
          <a:bodyPr/>
          <a:lstStyle/>
          <a:p>
            <a:r>
              <a:rPr lang="en-US" dirty="0"/>
              <a:t>	Was Jack London a Heroin Abuser?</a:t>
            </a:r>
          </a:p>
        </p:txBody>
      </p:sp>
      <p:sp>
        <p:nvSpPr>
          <p:cNvPr id="3" name="Content Placeholder 2">
            <a:extLst>
              <a:ext uri="{FF2B5EF4-FFF2-40B4-BE49-F238E27FC236}">
                <a16:creationId xmlns:a16="http://schemas.microsoft.com/office/drawing/2014/main" id="{4C095808-EBF3-91EB-7D59-9E60AD7BE300}"/>
              </a:ext>
            </a:extLst>
          </p:cNvPr>
          <p:cNvSpPr>
            <a:spLocks noGrp="1"/>
          </p:cNvSpPr>
          <p:nvPr>
            <p:ph idx="1"/>
          </p:nvPr>
        </p:nvSpPr>
        <p:spPr/>
        <p:txBody>
          <a:bodyPr>
            <a:normAutofit fontScale="77500" lnSpcReduction="20000"/>
          </a:bodyPr>
          <a:lstStyle/>
          <a:p>
            <a:pPr marL="0" indent="0">
              <a:buNone/>
            </a:pPr>
            <a:r>
              <a:rPr lang="en-US" dirty="0"/>
              <a:t>To prove the ingestion of Heroin by an individual, the following must be found in the body fluids and/or tissues: Heroin, 6-AM and 3-AM, the two main metabolites along with morphine.  </a:t>
            </a:r>
          </a:p>
          <a:p>
            <a:pPr marL="0" indent="0">
              <a:buNone/>
            </a:pPr>
            <a:endParaRPr lang="en-US" dirty="0"/>
          </a:p>
          <a:p>
            <a:pPr marL="0" indent="0">
              <a:buNone/>
            </a:pPr>
            <a:r>
              <a:rPr lang="en-US" sz="2000" dirty="0"/>
              <a:t>	(1) Taylor thermometer paper certificate 		March 1906 </a:t>
            </a:r>
          </a:p>
          <a:p>
            <a:pPr marL="0" indent="0">
              <a:buNone/>
            </a:pPr>
            <a:r>
              <a:rPr lang="en-US" sz="2000" dirty="0"/>
              <a:t>	(2) Chlorodyne glass vial 			July 1908 (opium, cannabis in chloroform)</a:t>
            </a:r>
          </a:p>
          <a:p>
            <a:pPr marL="0" indent="0">
              <a:buNone/>
            </a:pPr>
            <a:r>
              <a:rPr lang="en-US" sz="2000" dirty="0"/>
              <a:t>	(3) </a:t>
            </a:r>
            <a:r>
              <a:rPr lang="en-US" sz="2000" i="1" dirty="0"/>
              <a:t>Am J Med </a:t>
            </a:r>
            <a:r>
              <a:rPr lang="en-US" sz="2000" dirty="0"/>
              <a:t>paper</a:t>
            </a:r>
            <a:r>
              <a:rPr lang="en-US" sz="2000" i="1" dirty="0"/>
              <a:t> </a:t>
            </a:r>
            <a:r>
              <a:rPr lang="en-US" sz="2000" dirty="0"/>
              <a:t>article blood stain 		Sept 1911</a:t>
            </a:r>
          </a:p>
          <a:p>
            <a:pPr marL="0" indent="0">
              <a:buNone/>
            </a:pPr>
            <a:r>
              <a:rPr lang="en-US" sz="2000" dirty="0"/>
              <a:t>	(4) </a:t>
            </a:r>
            <a:r>
              <a:rPr lang="en-US" sz="2000" dirty="0" err="1"/>
              <a:t>Formamint</a:t>
            </a:r>
            <a:r>
              <a:rPr lang="en-US" sz="2000" dirty="0"/>
              <a:t> tablet glass bottle		1914 (lactose &amp;</a:t>
            </a:r>
          </a:p>
          <a:p>
            <a:pPr marL="0" indent="0">
              <a:buNone/>
            </a:pPr>
            <a:r>
              <a:rPr lang="en-US" sz="2000" dirty="0"/>
              <a:t>							formaldehyde mouth antiseptic) </a:t>
            </a:r>
          </a:p>
          <a:p>
            <a:pPr marL="0" indent="0">
              <a:buNone/>
            </a:pPr>
            <a:r>
              <a:rPr lang="en-US" sz="2000" dirty="0"/>
              <a:t>	(5) Wyeth glass vial opium tablets 		Nov 22, 1915 </a:t>
            </a:r>
          </a:p>
          <a:p>
            <a:pPr marL="0" indent="0">
              <a:buNone/>
            </a:pPr>
            <a:endParaRPr lang="en-US" sz="2000" dirty="0"/>
          </a:p>
          <a:p>
            <a:pPr marL="0" indent="0">
              <a:buNone/>
            </a:pPr>
            <a:r>
              <a:rPr lang="en-US" sz="2200" dirty="0"/>
              <a:t>Zilberstein, G., Zilberstein, S., Rocco, R. M., Righetti, P. G. </a:t>
            </a:r>
          </a:p>
          <a:p>
            <a:pPr marL="0" indent="0">
              <a:buNone/>
            </a:pPr>
            <a:r>
              <a:rPr lang="en-US" sz="2200" i="1" dirty="0" err="1"/>
              <a:t>Comptes</a:t>
            </a:r>
            <a:r>
              <a:rPr lang="en-US" sz="2200" i="1" dirty="0"/>
              <a:t> </a:t>
            </a:r>
            <a:r>
              <a:rPr lang="en-US" sz="2200" i="1" dirty="0" err="1"/>
              <a:t>Rendus</a:t>
            </a:r>
            <a:r>
              <a:rPr lang="en-US" sz="2200" i="1" dirty="0"/>
              <a:t> Chimie (Chemistry Reports of the French Academy of Science) </a:t>
            </a:r>
          </a:p>
          <a:p>
            <a:pPr marL="0" indent="0">
              <a:buNone/>
            </a:pPr>
            <a:r>
              <a:rPr lang="en-US" sz="2200" dirty="0"/>
              <a:t>			25:115-123 (2022) </a:t>
            </a:r>
          </a:p>
        </p:txBody>
      </p:sp>
      <p:sp>
        <p:nvSpPr>
          <p:cNvPr id="4" name="Slide Number Placeholder 3">
            <a:extLst>
              <a:ext uri="{FF2B5EF4-FFF2-40B4-BE49-F238E27FC236}">
                <a16:creationId xmlns:a16="http://schemas.microsoft.com/office/drawing/2014/main" id="{4E0830FC-90B5-0436-BC03-70B4D8A79B0E}"/>
              </a:ext>
            </a:extLst>
          </p:cNvPr>
          <p:cNvSpPr>
            <a:spLocks noGrp="1"/>
          </p:cNvSpPr>
          <p:nvPr>
            <p:ph type="sldNum" sz="quarter" idx="12"/>
          </p:nvPr>
        </p:nvSpPr>
        <p:spPr/>
        <p:txBody>
          <a:bodyPr/>
          <a:lstStyle/>
          <a:p>
            <a:fld id="{110CB1F1-ACDE-8A4D-AC9C-4F7AF82CC429}" type="slidenum">
              <a:rPr lang="en-US" smtClean="0"/>
              <a:t>55</a:t>
            </a:fld>
            <a:endParaRPr lang="en-US" dirty="0"/>
          </a:p>
        </p:txBody>
      </p:sp>
    </p:spTree>
    <p:extLst>
      <p:ext uri="{BB962C8B-B14F-4D97-AF65-F5344CB8AC3E}">
        <p14:creationId xmlns:p14="http://schemas.microsoft.com/office/powerpoint/2010/main" val="774553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FFDCC-F039-A15E-8C1F-9BBE4C0F7F74}"/>
              </a:ext>
            </a:extLst>
          </p:cNvPr>
          <p:cNvSpPr>
            <a:spLocks noGrp="1"/>
          </p:cNvSpPr>
          <p:nvPr>
            <p:ph type="title"/>
          </p:nvPr>
        </p:nvSpPr>
        <p:spPr/>
        <p:txBody>
          <a:bodyPr/>
          <a:lstStyle/>
          <a:p>
            <a:r>
              <a:rPr lang="en-US" dirty="0"/>
              <a:t>		Acknowledgement and Thanks.</a:t>
            </a:r>
          </a:p>
        </p:txBody>
      </p:sp>
      <p:sp>
        <p:nvSpPr>
          <p:cNvPr id="3" name="Content Placeholder 2">
            <a:extLst>
              <a:ext uri="{FF2B5EF4-FFF2-40B4-BE49-F238E27FC236}">
                <a16:creationId xmlns:a16="http://schemas.microsoft.com/office/drawing/2014/main" id="{B2555726-FE46-C6E7-8D0B-4B256B1B3A32}"/>
              </a:ext>
            </a:extLst>
          </p:cNvPr>
          <p:cNvSpPr>
            <a:spLocks noGrp="1"/>
          </p:cNvSpPr>
          <p:nvPr>
            <p:ph idx="1"/>
          </p:nvPr>
        </p:nvSpPr>
        <p:spPr/>
        <p:txBody>
          <a:bodyPr>
            <a:normAutofit/>
          </a:bodyPr>
          <a:lstStyle/>
          <a:p>
            <a:r>
              <a:rPr lang="en-US" dirty="0"/>
              <a:t>Denise Rocco-Zilber, for the photographs.</a:t>
            </a:r>
          </a:p>
          <a:p>
            <a:endParaRPr lang="en-US" dirty="0"/>
          </a:p>
          <a:p>
            <a:r>
              <a:rPr lang="en-US" dirty="0"/>
              <a:t>Aleta George, Jay Williams and Ken Brandt for recommending that I do this presentation.</a:t>
            </a:r>
          </a:p>
          <a:p>
            <a:pPr marL="0" indent="0">
              <a:buNone/>
            </a:pPr>
            <a:endParaRPr lang="en-US" dirty="0"/>
          </a:p>
          <a:p>
            <a:r>
              <a:rPr lang="en-US" dirty="0"/>
              <a:t>Ciara Pegg, Community Programs and Visitor Partners, Jack London State Park for accepting the proposal and organizing this presentation.  </a:t>
            </a:r>
          </a:p>
          <a:p>
            <a:endParaRPr lang="en-US" dirty="0"/>
          </a:p>
          <a:p>
            <a:endParaRPr lang="en-US" dirty="0"/>
          </a:p>
        </p:txBody>
      </p:sp>
      <p:sp>
        <p:nvSpPr>
          <p:cNvPr id="4" name="Slide Number Placeholder 3">
            <a:extLst>
              <a:ext uri="{FF2B5EF4-FFF2-40B4-BE49-F238E27FC236}">
                <a16:creationId xmlns:a16="http://schemas.microsoft.com/office/drawing/2014/main" id="{833B929C-5087-E943-85DE-DA3FCFBC7169}"/>
              </a:ext>
            </a:extLst>
          </p:cNvPr>
          <p:cNvSpPr>
            <a:spLocks noGrp="1"/>
          </p:cNvSpPr>
          <p:nvPr>
            <p:ph type="sldNum" sz="quarter" idx="12"/>
          </p:nvPr>
        </p:nvSpPr>
        <p:spPr/>
        <p:txBody>
          <a:bodyPr/>
          <a:lstStyle/>
          <a:p>
            <a:fld id="{110CB1F1-ACDE-8A4D-AC9C-4F7AF82CC429}" type="slidenum">
              <a:rPr lang="en-US" smtClean="0"/>
              <a:t>56</a:t>
            </a:fld>
            <a:endParaRPr lang="en-US"/>
          </a:p>
        </p:txBody>
      </p:sp>
    </p:spTree>
    <p:extLst>
      <p:ext uri="{BB962C8B-B14F-4D97-AF65-F5344CB8AC3E}">
        <p14:creationId xmlns:p14="http://schemas.microsoft.com/office/powerpoint/2010/main" val="2870146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DB631-AF5D-A3A5-9A29-CC15BCD3F049}"/>
              </a:ext>
            </a:extLst>
          </p:cNvPr>
          <p:cNvSpPr>
            <a:spLocks noGrp="1"/>
          </p:cNvSpPr>
          <p:nvPr>
            <p:ph type="title"/>
          </p:nvPr>
        </p:nvSpPr>
        <p:spPr/>
        <p:txBody>
          <a:bodyPr/>
          <a:lstStyle/>
          <a:p>
            <a:r>
              <a:rPr lang="en-US" dirty="0"/>
              <a:t>             Acknowledgement and Thanks.</a:t>
            </a:r>
          </a:p>
        </p:txBody>
      </p:sp>
      <p:sp>
        <p:nvSpPr>
          <p:cNvPr id="3" name="Content Placeholder 2">
            <a:extLst>
              <a:ext uri="{FF2B5EF4-FFF2-40B4-BE49-F238E27FC236}">
                <a16:creationId xmlns:a16="http://schemas.microsoft.com/office/drawing/2014/main" id="{0B89C554-640F-AFD7-EC6B-B01F2D8F3155}"/>
              </a:ext>
            </a:extLst>
          </p:cNvPr>
          <p:cNvSpPr>
            <a:spLocks noGrp="1"/>
          </p:cNvSpPr>
          <p:nvPr>
            <p:ph idx="1"/>
          </p:nvPr>
        </p:nvSpPr>
        <p:spPr/>
        <p:txBody>
          <a:bodyPr>
            <a:normAutofit lnSpcReduction="10000"/>
          </a:bodyPr>
          <a:lstStyle/>
          <a:p>
            <a:r>
              <a:rPr lang="en-US" dirty="0"/>
              <a:t>Special thanks to the library staff at Samuel Merritt University that helped with obtaining documents: Juana Moreno, Anne Middlebrooks and Gabriela Sam. </a:t>
            </a:r>
          </a:p>
          <a:p>
            <a:pPr marL="0" indent="0">
              <a:buNone/>
            </a:pPr>
            <a:endParaRPr lang="en-US" dirty="0"/>
          </a:p>
          <a:p>
            <a:r>
              <a:rPr lang="en-US" dirty="0"/>
              <a:t>Sarah Francis, Assistant Curator, Literary Collections, at The Huntington Library for assistance with the Jack London archives.</a:t>
            </a:r>
          </a:p>
          <a:p>
            <a:pPr marL="0" indent="0">
              <a:buNone/>
            </a:pPr>
            <a:endParaRPr lang="en-US" dirty="0"/>
          </a:p>
          <a:p>
            <a:r>
              <a:rPr lang="en-US" dirty="0"/>
              <a:t>Carol Dodge, Museum Curator II (Retired), CA State Parks and Noah M. Stewart, Historian III/Cultural Resources Program Manager, CA State Parks, Bay Area District. </a:t>
            </a:r>
          </a:p>
          <a:p>
            <a:endParaRPr lang="en-US" dirty="0"/>
          </a:p>
        </p:txBody>
      </p:sp>
      <p:sp>
        <p:nvSpPr>
          <p:cNvPr id="4" name="Slide Number Placeholder 3">
            <a:extLst>
              <a:ext uri="{FF2B5EF4-FFF2-40B4-BE49-F238E27FC236}">
                <a16:creationId xmlns:a16="http://schemas.microsoft.com/office/drawing/2014/main" id="{86917D19-B584-D0BB-D90A-A911CEA71733}"/>
              </a:ext>
            </a:extLst>
          </p:cNvPr>
          <p:cNvSpPr>
            <a:spLocks noGrp="1"/>
          </p:cNvSpPr>
          <p:nvPr>
            <p:ph type="sldNum" sz="quarter" idx="12"/>
          </p:nvPr>
        </p:nvSpPr>
        <p:spPr/>
        <p:txBody>
          <a:bodyPr/>
          <a:lstStyle/>
          <a:p>
            <a:fld id="{110CB1F1-ACDE-8A4D-AC9C-4F7AF82CC429}" type="slidenum">
              <a:rPr lang="en-US" smtClean="0"/>
              <a:t>57</a:t>
            </a:fld>
            <a:endParaRPr lang="en-US" dirty="0"/>
          </a:p>
        </p:txBody>
      </p:sp>
    </p:spTree>
    <p:extLst>
      <p:ext uri="{BB962C8B-B14F-4D97-AF65-F5344CB8AC3E}">
        <p14:creationId xmlns:p14="http://schemas.microsoft.com/office/powerpoint/2010/main" val="23706075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7E511-329F-CB7F-97EE-22FB0687D09E}"/>
              </a:ext>
            </a:extLst>
          </p:cNvPr>
          <p:cNvSpPr>
            <a:spLocks noGrp="1"/>
          </p:cNvSpPr>
          <p:nvPr>
            <p:ph type="title"/>
          </p:nvPr>
        </p:nvSpPr>
        <p:spPr/>
        <p:txBody>
          <a:bodyPr/>
          <a:lstStyle/>
          <a:p>
            <a:r>
              <a:rPr lang="en-US" dirty="0"/>
              <a:t>	  Acknowledgement and Thanks</a:t>
            </a:r>
          </a:p>
        </p:txBody>
      </p:sp>
      <p:sp>
        <p:nvSpPr>
          <p:cNvPr id="3" name="Content Placeholder 2">
            <a:extLst>
              <a:ext uri="{FF2B5EF4-FFF2-40B4-BE49-F238E27FC236}">
                <a16:creationId xmlns:a16="http://schemas.microsoft.com/office/drawing/2014/main" id="{9AC628A8-708A-F43C-1A68-04C25345C297}"/>
              </a:ext>
            </a:extLst>
          </p:cNvPr>
          <p:cNvSpPr>
            <a:spLocks noGrp="1"/>
          </p:cNvSpPr>
          <p:nvPr>
            <p:ph idx="1"/>
          </p:nvPr>
        </p:nvSpPr>
        <p:spPr/>
        <p:txBody>
          <a:bodyPr/>
          <a:lstStyle/>
          <a:p>
            <a:r>
              <a:rPr lang="en-US" dirty="0"/>
              <a:t>Thanks also to Susan Nuernberg for technical support and help with the quotations from the diary of Charmian K. London.</a:t>
            </a:r>
          </a:p>
          <a:p>
            <a:pPr lvl="8"/>
            <a:r>
              <a:rPr lang="en-US" sz="3600" dirty="0"/>
              <a:t>Susan Nuernberg</a:t>
            </a:r>
          </a:p>
          <a:p>
            <a:pPr lvl="8"/>
            <a:r>
              <a:rPr lang="en-US" sz="3600" i="1" dirty="0"/>
              <a:t>The Diaries of Charmian  </a:t>
            </a:r>
          </a:p>
          <a:p>
            <a:pPr marL="2743200" lvl="6" indent="0">
              <a:buNone/>
            </a:pPr>
            <a:r>
              <a:rPr lang="en-US" sz="3600" i="1" dirty="0"/>
              <a:t>   		Kittredge London 1904-1916</a:t>
            </a:r>
          </a:p>
          <a:p>
            <a:pPr lvl="8"/>
            <a:r>
              <a:rPr lang="en-US" sz="3600" dirty="0"/>
              <a:t>University of Nebraska Press</a:t>
            </a:r>
          </a:p>
          <a:p>
            <a:pPr lvl="8"/>
            <a:r>
              <a:rPr lang="en-US" sz="3600" dirty="0"/>
              <a:t>Due out Nov 1, 2027. </a:t>
            </a:r>
          </a:p>
          <a:p>
            <a:pPr marL="0" indent="0">
              <a:buNone/>
            </a:pPr>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A3C883A9-EC1A-4FB6-C217-11B9D648C7CC}"/>
              </a:ext>
            </a:extLst>
          </p:cNvPr>
          <p:cNvSpPr>
            <a:spLocks noGrp="1"/>
          </p:cNvSpPr>
          <p:nvPr>
            <p:ph type="sldNum" sz="quarter" idx="12"/>
          </p:nvPr>
        </p:nvSpPr>
        <p:spPr/>
        <p:txBody>
          <a:bodyPr/>
          <a:lstStyle/>
          <a:p>
            <a:fld id="{110CB1F1-ACDE-8A4D-AC9C-4F7AF82CC429}" type="slidenum">
              <a:rPr lang="en-US" smtClean="0"/>
              <a:t>58</a:t>
            </a:fld>
            <a:endParaRPr lang="en-US" dirty="0"/>
          </a:p>
        </p:txBody>
      </p:sp>
      <p:pic>
        <p:nvPicPr>
          <p:cNvPr id="7" name="Picture 6">
            <a:extLst>
              <a:ext uri="{FF2B5EF4-FFF2-40B4-BE49-F238E27FC236}">
                <a16:creationId xmlns:a16="http://schemas.microsoft.com/office/drawing/2014/main" id="{4DDECE68-0D3E-5699-735A-BCB3C4A376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200" y="2860431"/>
            <a:ext cx="3562350" cy="3632444"/>
          </a:xfrm>
          <a:prstGeom prst="rect">
            <a:avLst/>
          </a:prstGeom>
        </p:spPr>
      </p:pic>
    </p:spTree>
    <p:extLst>
      <p:ext uri="{BB962C8B-B14F-4D97-AF65-F5344CB8AC3E}">
        <p14:creationId xmlns:p14="http://schemas.microsoft.com/office/powerpoint/2010/main" val="17439033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A12A6-B756-D656-73CA-05157647A78F}"/>
              </a:ext>
            </a:extLst>
          </p:cNvPr>
          <p:cNvSpPr>
            <a:spLocks noGrp="1"/>
          </p:cNvSpPr>
          <p:nvPr>
            <p:ph type="title"/>
          </p:nvPr>
        </p:nvSpPr>
        <p:spPr/>
        <p:txBody>
          <a:bodyPr/>
          <a:lstStyle/>
          <a:p>
            <a:r>
              <a:rPr lang="en-US" dirty="0"/>
              <a:t>	Acknowledgement and Thanks</a:t>
            </a:r>
          </a:p>
        </p:txBody>
      </p:sp>
      <p:sp>
        <p:nvSpPr>
          <p:cNvPr id="3" name="Content Placeholder 2">
            <a:extLst>
              <a:ext uri="{FF2B5EF4-FFF2-40B4-BE49-F238E27FC236}">
                <a16:creationId xmlns:a16="http://schemas.microsoft.com/office/drawing/2014/main" id="{550EB15C-D801-6C04-2091-DEC8D4440B25}"/>
              </a:ext>
            </a:extLst>
          </p:cNvPr>
          <p:cNvSpPr>
            <a:spLocks noGrp="1"/>
          </p:cNvSpPr>
          <p:nvPr>
            <p:ph idx="1"/>
          </p:nvPr>
        </p:nvSpPr>
        <p:spPr/>
        <p:txBody>
          <a:bodyPr/>
          <a:lstStyle/>
          <a:p>
            <a:pPr marL="0" indent="0">
              <a:buNone/>
            </a:pPr>
            <a:endParaRPr lang="en-US" dirty="0"/>
          </a:p>
          <a:p>
            <a:pPr marL="0" indent="0">
              <a:buNone/>
            </a:pPr>
            <a:r>
              <a:rPr lang="en-US" dirty="0"/>
              <a:t>		To My Family For Their Support:</a:t>
            </a:r>
          </a:p>
          <a:p>
            <a:pPr marL="0" indent="0">
              <a:buNone/>
            </a:pPr>
            <a:r>
              <a:rPr lang="en-US" dirty="0"/>
              <a:t>			Denise, Michael, Zoe, Eli </a:t>
            </a:r>
          </a:p>
          <a:p>
            <a:pPr marL="0" indent="0">
              <a:buNone/>
            </a:pPr>
            <a:r>
              <a:rPr lang="en-US" dirty="0"/>
              <a:t>			John, Hayley, Alaya</a:t>
            </a:r>
          </a:p>
          <a:p>
            <a:pPr marL="0" indent="0">
              <a:buNone/>
            </a:pPr>
            <a:r>
              <a:rPr lang="en-US" dirty="0"/>
              <a:t>	      		       and Susan </a:t>
            </a:r>
          </a:p>
          <a:p>
            <a:pPr marL="0" indent="0">
              <a:buNone/>
            </a:pPr>
            <a:endParaRPr lang="en-US" dirty="0"/>
          </a:p>
          <a:p>
            <a:pPr marL="0" indent="0">
              <a:buNone/>
            </a:pPr>
            <a:r>
              <a:rPr lang="en-US" dirty="0"/>
              <a:t>   To all who support the Park and this Museum dedicated to the</a:t>
            </a:r>
          </a:p>
          <a:p>
            <a:pPr marL="0" indent="0">
              <a:buNone/>
            </a:pPr>
            <a:r>
              <a:rPr lang="en-US" dirty="0"/>
              <a:t>		  life of Jack and Charmian London. </a:t>
            </a:r>
          </a:p>
        </p:txBody>
      </p:sp>
      <p:sp>
        <p:nvSpPr>
          <p:cNvPr id="4" name="Slide Number Placeholder 3">
            <a:extLst>
              <a:ext uri="{FF2B5EF4-FFF2-40B4-BE49-F238E27FC236}">
                <a16:creationId xmlns:a16="http://schemas.microsoft.com/office/drawing/2014/main" id="{16E8681A-D382-076D-E28B-2D3FADFC7F93}"/>
              </a:ext>
            </a:extLst>
          </p:cNvPr>
          <p:cNvSpPr>
            <a:spLocks noGrp="1"/>
          </p:cNvSpPr>
          <p:nvPr>
            <p:ph type="sldNum" sz="quarter" idx="12"/>
          </p:nvPr>
        </p:nvSpPr>
        <p:spPr/>
        <p:txBody>
          <a:bodyPr/>
          <a:lstStyle/>
          <a:p>
            <a:fld id="{110CB1F1-ACDE-8A4D-AC9C-4F7AF82CC429}" type="slidenum">
              <a:rPr lang="en-US" smtClean="0"/>
              <a:t>59</a:t>
            </a:fld>
            <a:endParaRPr lang="en-US" dirty="0"/>
          </a:p>
        </p:txBody>
      </p:sp>
      <p:sp>
        <p:nvSpPr>
          <p:cNvPr id="5" name="TextBox 4">
            <a:extLst>
              <a:ext uri="{FF2B5EF4-FFF2-40B4-BE49-F238E27FC236}">
                <a16:creationId xmlns:a16="http://schemas.microsoft.com/office/drawing/2014/main" id="{F4BBCA1C-6DA4-5817-6E8D-0931F0FFF0CC}"/>
              </a:ext>
            </a:extLst>
          </p:cNvPr>
          <p:cNvSpPr txBox="1"/>
          <p:nvPr/>
        </p:nvSpPr>
        <p:spPr>
          <a:xfrm>
            <a:off x="1264356" y="6333067"/>
            <a:ext cx="4322017" cy="369332"/>
          </a:xfrm>
          <a:prstGeom prst="rect">
            <a:avLst/>
          </a:prstGeom>
          <a:noFill/>
        </p:spPr>
        <p:txBody>
          <a:bodyPr wrap="none" rtlCol="0">
            <a:spAutoFit/>
          </a:bodyPr>
          <a:lstStyle/>
          <a:p>
            <a:r>
              <a:rPr lang="en-US" dirty="0"/>
              <a:t>©️  Richard M. Rocco, PhD	July 29, 2026 </a:t>
            </a:r>
          </a:p>
        </p:txBody>
      </p:sp>
    </p:spTree>
    <p:extLst>
      <p:ext uri="{BB962C8B-B14F-4D97-AF65-F5344CB8AC3E}">
        <p14:creationId xmlns:p14="http://schemas.microsoft.com/office/powerpoint/2010/main" val="3198189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D3475-9AF2-CB02-5F93-D6E2E75C316E}"/>
              </a:ext>
            </a:extLst>
          </p:cNvPr>
          <p:cNvSpPr>
            <a:spLocks noGrp="1"/>
          </p:cNvSpPr>
          <p:nvPr>
            <p:ph type="title"/>
          </p:nvPr>
        </p:nvSpPr>
        <p:spPr/>
        <p:txBody>
          <a:bodyPr/>
          <a:lstStyle/>
          <a:p>
            <a:r>
              <a:rPr lang="en-US" dirty="0"/>
              <a:t>	Pain and Inflammation of Rheumatism </a:t>
            </a:r>
          </a:p>
        </p:txBody>
      </p:sp>
      <p:sp>
        <p:nvSpPr>
          <p:cNvPr id="3" name="Content Placeholder 2">
            <a:extLst>
              <a:ext uri="{FF2B5EF4-FFF2-40B4-BE49-F238E27FC236}">
                <a16:creationId xmlns:a16="http://schemas.microsoft.com/office/drawing/2014/main" id="{A34000B1-05AA-0D5B-2280-A01597157575}"/>
              </a:ext>
            </a:extLst>
          </p:cNvPr>
          <p:cNvSpPr>
            <a:spLocks noGrp="1"/>
          </p:cNvSpPr>
          <p:nvPr>
            <p:ph idx="1"/>
          </p:nvPr>
        </p:nvSpPr>
        <p:spPr/>
        <p:txBody>
          <a:bodyPr/>
          <a:lstStyle/>
          <a:p>
            <a:pPr marL="0" indent="0">
              <a:buNone/>
            </a:pPr>
            <a:r>
              <a:rPr lang="en-US" dirty="0"/>
              <a:t>At the State Fair in Sacramento, Sep 15, 1916. “after arrival…he was obliged to keep to bed for eight days with a session of rheumatism  in his left ankle. . .the doctor had to prescribe powders for the worst nights. ” </a:t>
            </a:r>
            <a:r>
              <a:rPr lang="en-US" sz="2000" dirty="0"/>
              <a:t>Charmian  K. London, </a:t>
            </a:r>
            <a:r>
              <a:rPr lang="en-US" sz="2000" i="1" dirty="0"/>
              <a:t>The Book of Jack London, V 2. p 361, 1921. </a:t>
            </a:r>
            <a:endParaRPr lang="en-US" dirty="0"/>
          </a:p>
        </p:txBody>
      </p:sp>
      <p:sp>
        <p:nvSpPr>
          <p:cNvPr id="4" name="Slide Number Placeholder 3">
            <a:extLst>
              <a:ext uri="{FF2B5EF4-FFF2-40B4-BE49-F238E27FC236}">
                <a16:creationId xmlns:a16="http://schemas.microsoft.com/office/drawing/2014/main" id="{3731A19E-2F4F-8053-7069-4F3BF60BA482}"/>
              </a:ext>
            </a:extLst>
          </p:cNvPr>
          <p:cNvSpPr>
            <a:spLocks noGrp="1"/>
          </p:cNvSpPr>
          <p:nvPr>
            <p:ph type="sldNum" sz="quarter" idx="12"/>
          </p:nvPr>
        </p:nvSpPr>
        <p:spPr/>
        <p:txBody>
          <a:bodyPr/>
          <a:lstStyle/>
          <a:p>
            <a:fld id="{110CB1F1-ACDE-8A4D-AC9C-4F7AF82CC429}" type="slidenum">
              <a:rPr lang="en-US" smtClean="0"/>
              <a:t>6</a:t>
            </a:fld>
            <a:endParaRPr lang="en-US" dirty="0"/>
          </a:p>
        </p:txBody>
      </p:sp>
      <p:pic>
        <p:nvPicPr>
          <p:cNvPr id="6" name="Picture 5">
            <a:extLst>
              <a:ext uri="{FF2B5EF4-FFF2-40B4-BE49-F238E27FC236}">
                <a16:creationId xmlns:a16="http://schemas.microsoft.com/office/drawing/2014/main" id="{0A753827-8C31-B626-7F5D-6785C2DBCC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3990" y="3580481"/>
            <a:ext cx="2537461" cy="2912393"/>
          </a:xfrm>
          <a:prstGeom prst="rect">
            <a:avLst/>
          </a:prstGeom>
        </p:spPr>
      </p:pic>
      <p:pic>
        <p:nvPicPr>
          <p:cNvPr id="8" name="Picture 7">
            <a:extLst>
              <a:ext uri="{FF2B5EF4-FFF2-40B4-BE49-F238E27FC236}">
                <a16:creationId xmlns:a16="http://schemas.microsoft.com/office/drawing/2014/main" id="{1F08FCEC-EBD2-000A-C2F1-672CFAC091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57799" y="3429000"/>
            <a:ext cx="3764915" cy="3144202"/>
          </a:xfrm>
          <a:prstGeom prst="rect">
            <a:avLst/>
          </a:prstGeom>
        </p:spPr>
      </p:pic>
    </p:spTree>
    <p:extLst>
      <p:ext uri="{BB962C8B-B14F-4D97-AF65-F5344CB8AC3E}">
        <p14:creationId xmlns:p14="http://schemas.microsoft.com/office/powerpoint/2010/main" val="2908083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04B9B-ED18-048F-A1B0-E5A509F264AB}"/>
              </a:ext>
            </a:extLst>
          </p:cNvPr>
          <p:cNvSpPr>
            <a:spLocks noGrp="1"/>
          </p:cNvSpPr>
          <p:nvPr>
            <p:ph type="title"/>
          </p:nvPr>
        </p:nvSpPr>
        <p:spPr/>
        <p:txBody>
          <a:bodyPr/>
          <a:lstStyle/>
          <a:p>
            <a:r>
              <a:rPr lang="en-US" dirty="0"/>
              <a:t>				Rheumatism </a:t>
            </a:r>
          </a:p>
        </p:txBody>
      </p:sp>
      <p:pic>
        <p:nvPicPr>
          <p:cNvPr id="7" name="Content Placeholder 6">
            <a:extLst>
              <a:ext uri="{FF2B5EF4-FFF2-40B4-BE49-F238E27FC236}">
                <a16:creationId xmlns:a16="http://schemas.microsoft.com/office/drawing/2014/main" id="{AA0F069D-9C8B-A7FA-71F7-99BB4E258694}"/>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757972" y="1825625"/>
            <a:ext cx="3342056" cy="4351338"/>
          </a:xfrm>
          <a:prstGeom prst="rect">
            <a:avLst/>
          </a:prstGeom>
        </p:spPr>
      </p:pic>
      <p:sp>
        <p:nvSpPr>
          <p:cNvPr id="4" name="Content Placeholder 3">
            <a:extLst>
              <a:ext uri="{FF2B5EF4-FFF2-40B4-BE49-F238E27FC236}">
                <a16:creationId xmlns:a16="http://schemas.microsoft.com/office/drawing/2014/main" id="{E6A33497-AB2F-90B3-60C0-D67C306A9919}"/>
              </a:ext>
            </a:extLst>
          </p:cNvPr>
          <p:cNvSpPr>
            <a:spLocks noGrp="1"/>
          </p:cNvSpPr>
          <p:nvPr>
            <p:ph sz="half" idx="2"/>
          </p:nvPr>
        </p:nvSpPr>
        <p:spPr>
          <a:xfrm>
            <a:off x="5749290" y="1825625"/>
            <a:ext cx="5604510" cy="4351338"/>
          </a:xfrm>
        </p:spPr>
        <p:txBody>
          <a:bodyPr>
            <a:normAutofit/>
          </a:bodyPr>
          <a:lstStyle/>
          <a:p>
            <a:pPr marL="0" indent="0">
              <a:buNone/>
            </a:pPr>
            <a:r>
              <a:rPr lang="en-US" dirty="0"/>
              <a:t>      John Barleycorn (1913)</a:t>
            </a:r>
          </a:p>
          <a:p>
            <a:pPr marL="0" indent="0">
              <a:buNone/>
            </a:pPr>
            <a:endParaRPr lang="en-US" dirty="0"/>
          </a:p>
          <a:p>
            <a:pPr marL="0" indent="0">
              <a:buNone/>
            </a:pPr>
            <a:r>
              <a:rPr lang="en-US" dirty="0"/>
              <a:t>“And then there was the matter of typewriting. . .How my back used to ache with it! . . .Also, it made me doubt my shoulders. They ached as with rheumatism.” </a:t>
            </a:r>
          </a:p>
          <a:p>
            <a:pPr marL="0" indent="0">
              <a:buNone/>
            </a:pPr>
            <a:endParaRPr lang="en-US" dirty="0"/>
          </a:p>
          <a:p>
            <a:pPr marL="0" indent="0">
              <a:buNone/>
            </a:pPr>
            <a:r>
              <a:rPr lang="en-US" sz="2200" dirty="0"/>
              <a:t>John Barleycorn C22, pp221-222 (1913)</a:t>
            </a:r>
          </a:p>
        </p:txBody>
      </p:sp>
      <p:sp>
        <p:nvSpPr>
          <p:cNvPr id="5" name="Slide Number Placeholder 4">
            <a:extLst>
              <a:ext uri="{FF2B5EF4-FFF2-40B4-BE49-F238E27FC236}">
                <a16:creationId xmlns:a16="http://schemas.microsoft.com/office/drawing/2014/main" id="{4C664F3E-0653-8049-1468-AB55EA9824FC}"/>
              </a:ext>
            </a:extLst>
          </p:cNvPr>
          <p:cNvSpPr>
            <a:spLocks noGrp="1"/>
          </p:cNvSpPr>
          <p:nvPr>
            <p:ph type="sldNum" sz="quarter" idx="12"/>
          </p:nvPr>
        </p:nvSpPr>
        <p:spPr/>
        <p:txBody>
          <a:bodyPr/>
          <a:lstStyle/>
          <a:p>
            <a:fld id="{110CB1F1-ACDE-8A4D-AC9C-4F7AF82CC429}" type="slidenum">
              <a:rPr lang="en-US" smtClean="0"/>
              <a:t>7</a:t>
            </a:fld>
            <a:endParaRPr lang="en-US" dirty="0"/>
          </a:p>
        </p:txBody>
      </p:sp>
    </p:spTree>
    <p:extLst>
      <p:ext uri="{BB962C8B-B14F-4D97-AF65-F5344CB8AC3E}">
        <p14:creationId xmlns:p14="http://schemas.microsoft.com/office/powerpoint/2010/main" val="2043497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35EC7-5C03-5F45-3EFC-FCBBC0941A96}"/>
              </a:ext>
            </a:extLst>
          </p:cNvPr>
          <p:cNvSpPr>
            <a:spLocks noGrp="1"/>
          </p:cNvSpPr>
          <p:nvPr>
            <p:ph type="title"/>
          </p:nvPr>
        </p:nvSpPr>
        <p:spPr/>
        <p:txBody>
          <a:bodyPr/>
          <a:lstStyle/>
          <a:p>
            <a:r>
              <a:rPr lang="en-US" dirty="0"/>
              <a:t>		Salicylates for Rheumatism</a:t>
            </a:r>
          </a:p>
        </p:txBody>
      </p:sp>
      <p:pic>
        <p:nvPicPr>
          <p:cNvPr id="7" name="Content Placeholder 6">
            <a:extLst>
              <a:ext uri="{FF2B5EF4-FFF2-40B4-BE49-F238E27FC236}">
                <a16:creationId xmlns:a16="http://schemas.microsoft.com/office/drawing/2014/main" id="{8EBE4A6B-8EBF-8990-9CE6-6D3E3A49FB70}"/>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1348740" y="1825624"/>
            <a:ext cx="3771899" cy="4530725"/>
          </a:xfrm>
          <a:prstGeom prst="rect">
            <a:avLst/>
          </a:prstGeom>
        </p:spPr>
      </p:pic>
      <p:sp>
        <p:nvSpPr>
          <p:cNvPr id="4" name="Content Placeholder 3">
            <a:extLst>
              <a:ext uri="{FF2B5EF4-FFF2-40B4-BE49-F238E27FC236}">
                <a16:creationId xmlns:a16="http://schemas.microsoft.com/office/drawing/2014/main" id="{0591521F-AC97-4DFF-EFC0-1BD1DD415E5C}"/>
              </a:ext>
            </a:extLst>
          </p:cNvPr>
          <p:cNvSpPr>
            <a:spLocks noGrp="1"/>
          </p:cNvSpPr>
          <p:nvPr>
            <p:ph sz="half" idx="2"/>
          </p:nvPr>
        </p:nvSpPr>
        <p:spPr/>
        <p:txBody>
          <a:bodyPr>
            <a:normAutofit lnSpcReduction="10000"/>
          </a:bodyPr>
          <a:lstStyle/>
          <a:p>
            <a:pPr marL="0" indent="0">
              <a:buNone/>
            </a:pPr>
            <a:r>
              <a:rPr lang="en-US" dirty="0"/>
              <a:t>“Salicylic acid and its salts and derivatives have been used with benefit in rheumatism. . .It is best given to rheumatics in doses of 1 – 6 grain [63-360 mg]. . .This gives better results than bulky doses that may irritate the stomach.” </a:t>
            </a:r>
          </a:p>
          <a:p>
            <a:pPr marL="0" indent="0">
              <a:buNone/>
            </a:pPr>
            <a:r>
              <a:rPr lang="en-US" sz="2200" dirty="0"/>
              <a:t>Waugh, W. F., Abbott, W. C.</a:t>
            </a:r>
          </a:p>
          <a:p>
            <a:pPr marL="0" indent="0">
              <a:buNone/>
            </a:pPr>
            <a:r>
              <a:rPr lang="en-US" sz="2200" i="1" dirty="0"/>
              <a:t>Positive Therapeutics </a:t>
            </a:r>
          </a:p>
          <a:p>
            <a:pPr marL="0" indent="0">
              <a:buNone/>
            </a:pPr>
            <a:r>
              <a:rPr lang="en-US" sz="2200" dirty="0"/>
              <a:t>Chicago: The Abbott Press, 3</a:t>
            </a:r>
            <a:r>
              <a:rPr lang="en-US" sz="2200" baseline="30000" dirty="0"/>
              <a:t>rd</a:t>
            </a:r>
            <a:r>
              <a:rPr lang="en-US" sz="2200" dirty="0"/>
              <a:t> ed, p 584, 1913, HL 336122.</a:t>
            </a:r>
          </a:p>
        </p:txBody>
      </p:sp>
      <p:sp>
        <p:nvSpPr>
          <p:cNvPr id="5" name="Slide Number Placeholder 4">
            <a:extLst>
              <a:ext uri="{FF2B5EF4-FFF2-40B4-BE49-F238E27FC236}">
                <a16:creationId xmlns:a16="http://schemas.microsoft.com/office/drawing/2014/main" id="{4DBE984F-88C7-5881-8C37-337BE2488C85}"/>
              </a:ext>
            </a:extLst>
          </p:cNvPr>
          <p:cNvSpPr>
            <a:spLocks noGrp="1"/>
          </p:cNvSpPr>
          <p:nvPr>
            <p:ph type="sldNum" sz="quarter" idx="12"/>
          </p:nvPr>
        </p:nvSpPr>
        <p:spPr/>
        <p:txBody>
          <a:bodyPr/>
          <a:lstStyle/>
          <a:p>
            <a:fld id="{110CB1F1-ACDE-8A4D-AC9C-4F7AF82CC429}" type="slidenum">
              <a:rPr lang="en-US" smtClean="0"/>
              <a:t>8</a:t>
            </a:fld>
            <a:endParaRPr lang="en-US"/>
          </a:p>
        </p:txBody>
      </p:sp>
    </p:spTree>
    <p:extLst>
      <p:ext uri="{BB962C8B-B14F-4D97-AF65-F5344CB8AC3E}">
        <p14:creationId xmlns:p14="http://schemas.microsoft.com/office/powerpoint/2010/main" val="3047369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C26DB-ACB5-2009-3272-EC4C0FC9C528}"/>
              </a:ext>
            </a:extLst>
          </p:cNvPr>
          <p:cNvSpPr>
            <a:spLocks noGrp="1"/>
          </p:cNvSpPr>
          <p:nvPr>
            <p:ph type="title"/>
          </p:nvPr>
        </p:nvSpPr>
        <p:spPr/>
        <p:txBody>
          <a:bodyPr/>
          <a:lstStyle/>
          <a:p>
            <a:r>
              <a:rPr lang="en-US" dirty="0"/>
              <a:t>				Salicylate:</a:t>
            </a:r>
            <a:br>
              <a:rPr lang="en-US" dirty="0"/>
            </a:br>
            <a:r>
              <a:rPr lang="en-US" dirty="0"/>
              <a:t>A Drug to Treat Pain, Inflammation and Fever</a:t>
            </a:r>
          </a:p>
        </p:txBody>
      </p:sp>
      <p:pic>
        <p:nvPicPr>
          <p:cNvPr id="6" name="Content Placeholder 5">
            <a:extLst>
              <a:ext uri="{FF2B5EF4-FFF2-40B4-BE49-F238E27FC236}">
                <a16:creationId xmlns:a16="http://schemas.microsoft.com/office/drawing/2014/main" id="{C712DFF1-052E-15AC-8715-A36E7B8456E6}"/>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838199" y="1775637"/>
            <a:ext cx="4446181" cy="2115879"/>
          </a:xfrm>
          <a:prstGeom prst="rect">
            <a:avLst/>
          </a:prstGeom>
        </p:spPr>
      </p:pic>
      <p:sp>
        <p:nvSpPr>
          <p:cNvPr id="4" name="Slide Number Placeholder 3">
            <a:extLst>
              <a:ext uri="{FF2B5EF4-FFF2-40B4-BE49-F238E27FC236}">
                <a16:creationId xmlns:a16="http://schemas.microsoft.com/office/drawing/2014/main" id="{B861E493-9D79-8D40-0EDA-3ECE57ECF6AD}"/>
              </a:ext>
            </a:extLst>
          </p:cNvPr>
          <p:cNvSpPr>
            <a:spLocks noGrp="1"/>
          </p:cNvSpPr>
          <p:nvPr>
            <p:ph type="sldNum" sz="quarter" idx="12"/>
          </p:nvPr>
        </p:nvSpPr>
        <p:spPr/>
        <p:txBody>
          <a:bodyPr/>
          <a:lstStyle/>
          <a:p>
            <a:fld id="{110CB1F1-ACDE-8A4D-AC9C-4F7AF82CC429}" type="slidenum">
              <a:rPr lang="en-US" smtClean="0"/>
              <a:t>9</a:t>
            </a:fld>
            <a:endParaRPr lang="en-US"/>
          </a:p>
        </p:txBody>
      </p:sp>
      <p:pic>
        <p:nvPicPr>
          <p:cNvPr id="8" name="Picture 7">
            <a:extLst>
              <a:ext uri="{FF2B5EF4-FFF2-40B4-BE49-F238E27FC236}">
                <a16:creationId xmlns:a16="http://schemas.microsoft.com/office/drawing/2014/main" id="{5F045F2E-92B0-54A5-5246-AFB545FDFF9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27493" y="1775637"/>
            <a:ext cx="5082790" cy="2115878"/>
          </a:xfrm>
          <a:prstGeom prst="rect">
            <a:avLst/>
          </a:prstGeom>
        </p:spPr>
      </p:pic>
      <p:sp>
        <p:nvSpPr>
          <p:cNvPr id="11" name="TextBox 10">
            <a:extLst>
              <a:ext uri="{FF2B5EF4-FFF2-40B4-BE49-F238E27FC236}">
                <a16:creationId xmlns:a16="http://schemas.microsoft.com/office/drawing/2014/main" id="{E6FECB69-0394-DDA9-E672-95331EEC9B58}"/>
              </a:ext>
            </a:extLst>
          </p:cNvPr>
          <p:cNvSpPr txBox="1"/>
          <p:nvPr/>
        </p:nvSpPr>
        <p:spPr>
          <a:xfrm>
            <a:off x="1010094" y="4030579"/>
            <a:ext cx="4178594" cy="523220"/>
          </a:xfrm>
          <a:prstGeom prst="rect">
            <a:avLst/>
          </a:prstGeom>
          <a:noFill/>
        </p:spPr>
        <p:txBody>
          <a:bodyPr wrap="square" rtlCol="0">
            <a:spAutoFit/>
          </a:bodyPr>
          <a:lstStyle/>
          <a:p>
            <a:r>
              <a:rPr lang="en-US" sz="2800" dirty="0"/>
              <a:t>Willow trees (</a:t>
            </a:r>
            <a:r>
              <a:rPr lang="en-US" sz="2800" i="1" dirty="0"/>
              <a:t>Salix alba</a:t>
            </a:r>
            <a:r>
              <a:rPr lang="en-US" sz="2800" dirty="0"/>
              <a:t>) </a:t>
            </a:r>
          </a:p>
        </p:txBody>
      </p:sp>
      <p:sp>
        <p:nvSpPr>
          <p:cNvPr id="5" name="TextBox 4">
            <a:extLst>
              <a:ext uri="{FF2B5EF4-FFF2-40B4-BE49-F238E27FC236}">
                <a16:creationId xmlns:a16="http://schemas.microsoft.com/office/drawing/2014/main" id="{04D46DD8-A6E6-D3D3-062E-19DEB011633C}"/>
              </a:ext>
            </a:extLst>
          </p:cNvPr>
          <p:cNvSpPr txBox="1"/>
          <p:nvPr/>
        </p:nvSpPr>
        <p:spPr>
          <a:xfrm>
            <a:off x="5890438" y="4136065"/>
            <a:ext cx="5419502" cy="523220"/>
          </a:xfrm>
          <a:prstGeom prst="rect">
            <a:avLst/>
          </a:prstGeom>
          <a:noFill/>
        </p:spPr>
        <p:txBody>
          <a:bodyPr wrap="square" rtlCol="0">
            <a:spAutoFit/>
          </a:bodyPr>
          <a:lstStyle/>
          <a:p>
            <a:r>
              <a:rPr lang="en-US" sz="2800" dirty="0"/>
              <a:t>Meadowsweet (</a:t>
            </a:r>
            <a:r>
              <a:rPr lang="en-US" sz="2800" i="1" dirty="0"/>
              <a:t>Spirea alba)</a:t>
            </a:r>
          </a:p>
        </p:txBody>
      </p:sp>
      <p:sp>
        <p:nvSpPr>
          <p:cNvPr id="3" name="TextBox 2">
            <a:extLst>
              <a:ext uri="{FF2B5EF4-FFF2-40B4-BE49-F238E27FC236}">
                <a16:creationId xmlns:a16="http://schemas.microsoft.com/office/drawing/2014/main" id="{CBA6D049-51A6-4657-6F6F-CC2EC1AF60C6}"/>
              </a:ext>
            </a:extLst>
          </p:cNvPr>
          <p:cNvSpPr txBox="1"/>
          <p:nvPr/>
        </p:nvSpPr>
        <p:spPr>
          <a:xfrm>
            <a:off x="1524550" y="5439649"/>
            <a:ext cx="7470593" cy="584775"/>
          </a:xfrm>
          <a:prstGeom prst="rect">
            <a:avLst/>
          </a:prstGeom>
          <a:noFill/>
        </p:spPr>
        <p:txBody>
          <a:bodyPr wrap="square" rtlCol="0">
            <a:spAutoFit/>
          </a:bodyPr>
          <a:lstStyle/>
          <a:p>
            <a:r>
              <a:rPr lang="en-US" sz="3200" dirty="0"/>
              <a:t>        Salicin</a:t>
            </a:r>
            <a:r>
              <a:rPr lang="en-US" dirty="0"/>
              <a:t>		        	</a:t>
            </a:r>
            <a:r>
              <a:rPr lang="en-US" sz="3200" dirty="0"/>
              <a:t>Salicylate </a:t>
            </a:r>
          </a:p>
        </p:txBody>
      </p:sp>
      <p:sp>
        <p:nvSpPr>
          <p:cNvPr id="14" name="TextBox 13">
            <a:extLst>
              <a:ext uri="{FF2B5EF4-FFF2-40B4-BE49-F238E27FC236}">
                <a16:creationId xmlns:a16="http://schemas.microsoft.com/office/drawing/2014/main" id="{45D72EFB-6834-7F26-9118-7AD42F5B73A8}"/>
              </a:ext>
            </a:extLst>
          </p:cNvPr>
          <p:cNvSpPr txBox="1"/>
          <p:nvPr/>
        </p:nvSpPr>
        <p:spPr>
          <a:xfrm>
            <a:off x="2796564" y="5070317"/>
            <a:ext cx="2875477" cy="369332"/>
          </a:xfrm>
          <a:prstGeom prst="rect">
            <a:avLst/>
          </a:prstGeom>
          <a:noFill/>
        </p:spPr>
        <p:txBody>
          <a:bodyPr wrap="square" rtlCol="0">
            <a:spAutoFit/>
          </a:bodyPr>
          <a:lstStyle/>
          <a:p>
            <a:r>
              <a:rPr lang="en-US" dirty="0"/>
              <a:t>	In Human Body</a:t>
            </a:r>
          </a:p>
        </p:txBody>
      </p:sp>
      <p:cxnSp>
        <p:nvCxnSpPr>
          <p:cNvPr id="16" name="Straight Arrow Connector 15">
            <a:extLst>
              <a:ext uri="{FF2B5EF4-FFF2-40B4-BE49-F238E27FC236}">
                <a16:creationId xmlns:a16="http://schemas.microsoft.com/office/drawing/2014/main" id="{6DB5CA21-AC3F-050E-4E11-50A36619F3A2}"/>
              </a:ext>
            </a:extLst>
          </p:cNvPr>
          <p:cNvCxnSpPr>
            <a:cxnSpLocks/>
          </p:cNvCxnSpPr>
          <p:nvPr/>
        </p:nvCxnSpPr>
        <p:spPr>
          <a:xfrm>
            <a:off x="3689498" y="5737087"/>
            <a:ext cx="2136815"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198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14257</TotalTime>
  <Words>7591</Words>
  <Application>Microsoft Macintosh PowerPoint</Application>
  <PresentationFormat>Widescreen</PresentationFormat>
  <Paragraphs>820</Paragraphs>
  <Slides>59</Slides>
  <Notes>59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Aptos</vt:lpstr>
      <vt:lpstr>Aptos Display</vt:lpstr>
      <vt:lpstr>Arial</vt:lpstr>
      <vt:lpstr>Office Theme</vt:lpstr>
      <vt:lpstr>Jack London’s Medicine Case on Display in the House of Happy Walls Museum:  The Drugs He Used in His Life and Literature.</vt:lpstr>
      <vt:lpstr>  Jack London (1876-1916)</vt:lpstr>
      <vt:lpstr> Jack London’s Squibb Medicine Case On Display in the House of Happy Walls Museum</vt:lpstr>
      <vt:lpstr>    The Objectives of This Presentation Are:</vt:lpstr>
      <vt:lpstr>   (1) Rheumatism in Jack London’s            Life and Literature</vt:lpstr>
      <vt:lpstr> Pain and Inflammation of Rheumatism </vt:lpstr>
      <vt:lpstr>    Rheumatism </vt:lpstr>
      <vt:lpstr>  Salicylates for Rheumatism</vt:lpstr>
      <vt:lpstr>    Salicylate: A Drug to Treat Pain, Inflammation and Fever</vt:lpstr>
      <vt:lpstr>    Salicylate Pills in Jack London’s     Medicine Case </vt:lpstr>
      <vt:lpstr>  Acetyl Salicylate (Aspirin®)</vt:lpstr>
      <vt:lpstr> (2) Malaria: Jack and Charmian London   Treat Their Malaria Infections. </vt:lpstr>
      <vt:lpstr>         Quinine</vt:lpstr>
      <vt:lpstr> Quinine Tablets in the Medicine Case</vt:lpstr>
      <vt:lpstr>         Quinine</vt:lpstr>
      <vt:lpstr>    Quinine</vt:lpstr>
      <vt:lpstr>            Quinine </vt:lpstr>
      <vt:lpstr> Jack London: Do Drugs Work?</vt:lpstr>
      <vt:lpstr>        Quinine</vt:lpstr>
      <vt:lpstr>      (3) Gastroenteritis (Dysentery and Cholera)</vt:lpstr>
      <vt:lpstr>          Cholera </vt:lpstr>
      <vt:lpstr> Gastroenteritis(Bacillary Dysentery) </vt:lpstr>
      <vt:lpstr>   Gastroenteritis (Treatment)</vt:lpstr>
      <vt:lpstr>                  Opium</vt:lpstr>
      <vt:lpstr>      Did Jack London Abuse Opium?</vt:lpstr>
      <vt:lpstr>    Opium</vt:lpstr>
      <vt:lpstr>   Opium &amp; Lead Acetate </vt:lpstr>
      <vt:lpstr>           The Harrison Narcotics Act 1914</vt:lpstr>
      <vt:lpstr> Bowman Pharmacy Letter to Jack London</vt:lpstr>
      <vt:lpstr>  Opium in “The Kanaka Surf”</vt:lpstr>
      <vt:lpstr>   Jack London and the Patent Medicine Era.</vt:lpstr>
      <vt:lpstr>   Patent Medicines</vt:lpstr>
      <vt:lpstr>           (4) Fighting Infections Before Antibiotics</vt:lpstr>
      <vt:lpstr> Jack London Knew the Germ Theory Developed by        Louis Pasteur (1822-1895) and Robert Koch (1843-1910)</vt:lpstr>
      <vt:lpstr>   The Germ Theory:   Invisible Bacteria Cause Disease</vt:lpstr>
      <vt:lpstr>   Germ Theory: Specific Bacteria Cause A Specific Infection</vt:lpstr>
      <vt:lpstr>    Germ Theory: Darwinian Natural Selection Governs Bacteria</vt:lpstr>
      <vt:lpstr> Drugs To Combat Bacterial Infections</vt:lpstr>
      <vt:lpstr> Drugs to Combat Bacterial Infections</vt:lpstr>
      <vt:lpstr> Mercury Chemicals to Treat Infections</vt:lpstr>
      <vt:lpstr>   Antimicrobial Drugs in the Medicine Case</vt:lpstr>
      <vt:lpstr>  (5) Chronic Bronchitis   And Jack London’s Use of Terpin Hydrate &amp; Heroin   </vt:lpstr>
      <vt:lpstr>    Chronic Bronchitis From Smoking</vt:lpstr>
      <vt:lpstr>    Bronchitis</vt:lpstr>
      <vt:lpstr>    Bronchitis </vt:lpstr>
      <vt:lpstr>                 Opium  </vt:lpstr>
      <vt:lpstr>  Terpin Hydrate &amp; Heroin</vt:lpstr>
      <vt:lpstr>     Two Heroin Ads  </vt:lpstr>
      <vt:lpstr>  Was Jack London a Heroin Abuser? </vt:lpstr>
      <vt:lpstr>        Heroin in Jack London’s Medicine Case  </vt:lpstr>
      <vt:lpstr> Heroin in Jack London’s Medicine Case</vt:lpstr>
      <vt:lpstr>       Heroin in Jack London’s Medicine Case</vt:lpstr>
      <vt:lpstr>    The Vial of Terpin Hydrate &amp; Heroin         in the Medicine Case </vt:lpstr>
      <vt:lpstr>     Today’s Terpin Hydrate &amp; Heroin=        Guaifenesin &amp; Codeine</vt:lpstr>
      <vt:lpstr> Was Jack London a Heroin Abuser?</vt:lpstr>
      <vt:lpstr>  Acknowledgement and Thanks.</vt:lpstr>
      <vt:lpstr>             Acknowledgement and Thanks.</vt:lpstr>
      <vt:lpstr>   Acknowledgement and Thanks</vt:lpstr>
      <vt:lpstr> Acknowledgement and 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rocco</dc:creator>
  <cp:lastModifiedBy>richard rocco</cp:lastModifiedBy>
  <cp:revision>314</cp:revision>
  <cp:lastPrinted>2026-08-03T17:12:52Z</cp:lastPrinted>
  <dcterms:created xsi:type="dcterms:W3CDTF">2026-04-19T15:05:20Z</dcterms:created>
  <dcterms:modified xsi:type="dcterms:W3CDTF">2026-08-10T19:14:32Z</dcterms:modified>
</cp:coreProperties>
</file>